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3" r:id="rId1"/>
  </p:sldMasterIdLst>
  <p:notesMasterIdLst>
    <p:notesMasterId r:id="rId16"/>
  </p:notes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 id="271" r:id="rId14"/>
    <p:sldId id="270" r:id="rId15"/>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40" autoAdjust="0"/>
    <p:restoredTop sz="94660"/>
  </p:normalViewPr>
  <p:slideViewPr>
    <p:cSldViewPr>
      <p:cViewPr varScale="1">
        <p:scale>
          <a:sx n="90" d="100"/>
          <a:sy n="90" d="100"/>
        </p:scale>
        <p:origin x="1386" y="9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29B8F3D-047B-4A86-9496-D0E91D144146}" type="datetimeFigureOut">
              <a:rPr lang="en-US"/>
              <a:pPr>
                <a:defRPr/>
              </a:pPr>
              <a:t>2/23/2022</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D743C517-424D-4764-A8DC-0ECB66806E36}"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gradFill rotWithShape="0">
          <a:gsLst>
            <a:gs pos="0">
              <a:srgbClr val="000E18"/>
            </a:gs>
            <a:gs pos="3000">
              <a:srgbClr val="000E18"/>
            </a:gs>
            <a:gs pos="100000">
              <a:srgbClr val="0062AC"/>
            </a:gs>
          </a:gsLst>
          <a:lin ang="16200000" scaled="1"/>
        </a:gradFill>
        <a:effectLst/>
      </p:bgPr>
    </p:bg>
    <p:spTree>
      <p:nvGrpSpPr>
        <p:cNvPr id="1" name=""/>
        <p:cNvGrpSpPr/>
        <p:nvPr/>
      </p:nvGrpSpPr>
      <p:grpSpPr>
        <a:xfrm>
          <a:off x="0" y="0"/>
          <a:ext cx="0" cy="0"/>
          <a:chOff x="0" y="0"/>
          <a:chExt cx="0" cy="0"/>
        </a:xfrm>
      </p:grpSpPr>
      <p:pic>
        <p:nvPicPr>
          <p:cNvPr id="5" name="Picture 2" descr="D:\FERDEE FILES (from Dell Desktop)\FM Pictures\CORCOM\SBMA LOGO\sbma logo.png"/>
          <p:cNvPicPr>
            <a:picLocks noChangeAspect="1" noChangeArrowheads="1"/>
          </p:cNvPicPr>
          <p:nvPr/>
        </p:nvPicPr>
        <p:blipFill>
          <a:blip r:embed="rId2"/>
          <a:srcRect/>
          <a:stretch>
            <a:fillRect/>
          </a:stretch>
        </p:blipFill>
        <p:spPr bwMode="auto">
          <a:xfrm>
            <a:off x="3940175" y="838200"/>
            <a:ext cx="1262063" cy="1262063"/>
          </a:xfrm>
          <a:prstGeom prst="rect">
            <a:avLst/>
          </a:prstGeom>
          <a:noFill/>
          <a:effectLst>
            <a:outerShdw blurRad="254000" dist="571500" dir="5400000" sx="96000" sy="96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 name="TextBox 6"/>
          <p:cNvSpPr txBox="1">
            <a:spLocks noChangeArrowheads="1"/>
          </p:cNvSpPr>
          <p:nvPr/>
        </p:nvSpPr>
        <p:spPr bwMode="auto">
          <a:xfrm>
            <a:off x="4572000" y="0"/>
            <a:ext cx="3124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spcBef>
                <a:spcPts val="1200"/>
              </a:spcBef>
              <a:buClr>
                <a:srgbClr val="FFC000"/>
              </a:buClr>
              <a:buSzPct val="95000"/>
              <a:buFont typeface="Wingdings 2" panose="05020102010507070707" pitchFamily="18" charset="2"/>
              <a:buNone/>
            </a:pPr>
            <a:r>
              <a:rPr lang="en-US" altLang="en-US" sz="1400">
                <a:solidFill>
                  <a:srgbClr val="D9D9D9"/>
                </a:solidFill>
              </a:rPr>
              <a:t>Board Presentation # </a:t>
            </a:r>
          </a:p>
        </p:txBody>
      </p:sp>
      <p:sp>
        <p:nvSpPr>
          <p:cNvPr id="2" name="Title 1"/>
          <p:cNvSpPr>
            <a:spLocks noGrp="1"/>
          </p:cNvSpPr>
          <p:nvPr>
            <p:ph type="ctrTitle"/>
          </p:nvPr>
        </p:nvSpPr>
        <p:spPr>
          <a:xfrm>
            <a:off x="685800" y="2130425"/>
            <a:ext cx="7772400" cy="1470025"/>
          </a:xfrm>
        </p:spPr>
        <p:txBody>
          <a:bodyPr/>
          <a:lstStyle>
            <a:lvl1pPr algn="ctr">
              <a:defRPr sz="2800">
                <a:solidFill>
                  <a:srgbClr val="FFFF00"/>
                </a:solidFill>
                <a:effectLst/>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noFill/>
        </p:spPr>
        <p:txBody>
          <a:bodyPr/>
          <a:lstStyle>
            <a:lvl1pPr marL="0" indent="0" algn="ctr">
              <a:buNone/>
              <a:defRPr sz="1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Text Placeholder 7"/>
          <p:cNvSpPr>
            <a:spLocks noGrp="1"/>
          </p:cNvSpPr>
          <p:nvPr>
            <p:ph type="body" sz="quarter" idx="10"/>
          </p:nvPr>
        </p:nvSpPr>
        <p:spPr>
          <a:xfrm>
            <a:off x="7696200" y="0"/>
            <a:ext cx="1447800" cy="304800"/>
          </a:xfrm>
          <a:noFill/>
        </p:spPr>
        <p:txBody>
          <a:bodyPr lIns="91440" rIns="91440"/>
          <a:lstStyle>
            <a:lvl1pPr marL="0" indent="0" algn="l">
              <a:buNone/>
              <a:defRPr sz="1400" u="sng">
                <a:solidFill>
                  <a:schemeClr val="bg1">
                    <a:lumMod val="75000"/>
                  </a:schemeClr>
                </a:solidFill>
              </a:defRPr>
            </a:lvl1pPr>
          </a:lstStyle>
          <a:p>
            <a:pPr lvl="0"/>
            <a:r>
              <a:rPr lang="en-US"/>
              <a:t>Edit Master text styles</a:t>
            </a:r>
          </a:p>
        </p:txBody>
      </p:sp>
    </p:spTree>
    <p:extLst>
      <p:ext uri="{BB962C8B-B14F-4D97-AF65-F5344CB8AC3E}">
        <p14:creationId xmlns:p14="http://schemas.microsoft.com/office/powerpoint/2010/main" val="1017512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Header or End Slide">
    <p:spTree>
      <p:nvGrpSpPr>
        <p:cNvPr id="1" name=""/>
        <p:cNvGrpSpPr/>
        <p:nvPr/>
      </p:nvGrpSpPr>
      <p:grpSpPr>
        <a:xfrm>
          <a:off x="0" y="0"/>
          <a:ext cx="0" cy="0"/>
          <a:chOff x="0" y="0"/>
          <a:chExt cx="0" cy="0"/>
        </a:xfrm>
      </p:grpSpPr>
      <p:grpSp>
        <p:nvGrpSpPr>
          <p:cNvPr id="3" name="Group 12"/>
          <p:cNvGrpSpPr>
            <a:grpSpLocks/>
          </p:cNvGrpSpPr>
          <p:nvPr/>
        </p:nvGrpSpPr>
        <p:grpSpPr bwMode="auto">
          <a:xfrm>
            <a:off x="0" y="6318250"/>
            <a:ext cx="9144000" cy="463550"/>
            <a:chOff x="-2282825" y="3254375"/>
            <a:chExt cx="13823951" cy="350838"/>
          </a:xfrm>
        </p:grpSpPr>
        <p:sp>
          <p:nvSpPr>
            <p:cNvPr id="4" name="Freeform 6"/>
            <p:cNvSpPr>
              <a:spLocks/>
            </p:cNvSpPr>
            <p:nvPr/>
          </p:nvSpPr>
          <p:spPr bwMode="auto">
            <a:xfrm>
              <a:off x="-2282825" y="3255577"/>
              <a:ext cx="13823951" cy="349636"/>
            </a:xfrm>
            <a:custGeom>
              <a:avLst/>
              <a:gdLst>
                <a:gd name="T0" fmla="*/ 0 w 50800"/>
                <a:gd name="T1" fmla="*/ 197028 h 1283"/>
                <a:gd name="T2" fmla="*/ 4100924 w 50800"/>
                <a:gd name="T3" fmla="*/ 79847 h 1283"/>
                <a:gd name="T4" fmla="*/ 7563987 w 50800"/>
                <a:gd name="T5" fmla="*/ 271152 h 1283"/>
                <a:gd name="T6" fmla="*/ 10668934 w 50800"/>
                <a:gd name="T7" fmla="*/ 88840 h 1283"/>
                <a:gd name="T8" fmla="*/ 13823951 w 50800"/>
                <a:gd name="T9" fmla="*/ 197028 h 1283"/>
                <a:gd name="T10" fmla="*/ 13823951 w 50800"/>
                <a:gd name="T11" fmla="*/ 168959 h 1283"/>
                <a:gd name="T12" fmla="*/ 10638456 w 50800"/>
                <a:gd name="T13" fmla="*/ 76849 h 1283"/>
                <a:gd name="T14" fmla="*/ 7585485 w 50800"/>
                <a:gd name="T15" fmla="*/ 221554 h 1283"/>
                <a:gd name="T16" fmla="*/ 4100924 w 50800"/>
                <a:gd name="T17" fmla="*/ 69764 h 1283"/>
                <a:gd name="T18" fmla="*/ 0 w 50800"/>
                <a:gd name="T19" fmla="*/ 168959 h 1283"/>
                <a:gd name="T20" fmla="*/ 0 w 50800"/>
                <a:gd name="T21" fmla="*/ 197028 h 12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0800" h="1283">
                  <a:moveTo>
                    <a:pt x="0" y="723"/>
                  </a:moveTo>
                  <a:cubicBezTo>
                    <a:pt x="2685" y="504"/>
                    <a:pt x="5178" y="37"/>
                    <a:pt x="15070" y="293"/>
                  </a:cubicBezTo>
                  <a:cubicBezTo>
                    <a:pt x="19598" y="410"/>
                    <a:pt x="24530" y="814"/>
                    <a:pt x="27796" y="995"/>
                  </a:cubicBezTo>
                  <a:cubicBezTo>
                    <a:pt x="32978" y="1283"/>
                    <a:pt x="36210" y="186"/>
                    <a:pt x="39206" y="326"/>
                  </a:cubicBezTo>
                  <a:cubicBezTo>
                    <a:pt x="45672" y="629"/>
                    <a:pt x="46908" y="1163"/>
                    <a:pt x="50800" y="723"/>
                  </a:cubicBezTo>
                  <a:lnTo>
                    <a:pt x="50800" y="620"/>
                  </a:lnTo>
                  <a:cubicBezTo>
                    <a:pt x="46908" y="1060"/>
                    <a:pt x="45573" y="552"/>
                    <a:pt x="39094" y="282"/>
                  </a:cubicBezTo>
                  <a:cubicBezTo>
                    <a:pt x="36095" y="158"/>
                    <a:pt x="33057" y="1101"/>
                    <a:pt x="27875" y="813"/>
                  </a:cubicBezTo>
                  <a:cubicBezTo>
                    <a:pt x="24609" y="631"/>
                    <a:pt x="19598" y="373"/>
                    <a:pt x="15070" y="256"/>
                  </a:cubicBezTo>
                  <a:cubicBezTo>
                    <a:pt x="5178" y="0"/>
                    <a:pt x="2685" y="400"/>
                    <a:pt x="0" y="620"/>
                  </a:cubicBezTo>
                  <a:lnTo>
                    <a:pt x="0" y="723"/>
                  </a:lnTo>
                  <a:close/>
                </a:path>
              </a:pathLst>
            </a:custGeom>
            <a:solidFill>
              <a:srgbClr val="034F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 name="Freeform 7"/>
            <p:cNvSpPr>
              <a:spLocks/>
            </p:cNvSpPr>
            <p:nvPr/>
          </p:nvSpPr>
          <p:spPr bwMode="auto">
            <a:xfrm>
              <a:off x="-2282825" y="3254375"/>
              <a:ext cx="13823951" cy="350838"/>
            </a:xfrm>
            <a:custGeom>
              <a:avLst/>
              <a:gdLst>
                <a:gd name="T0" fmla="*/ 13823951 w 50800"/>
                <a:gd name="T1" fmla="*/ 227622 h 1287"/>
                <a:gd name="T2" fmla="*/ 10668934 w 50800"/>
                <a:gd name="T3" fmla="*/ 119399 h 1287"/>
                <a:gd name="T4" fmla="*/ 7563987 w 50800"/>
                <a:gd name="T5" fmla="*/ 301770 h 1287"/>
                <a:gd name="T6" fmla="*/ 4100924 w 50800"/>
                <a:gd name="T7" fmla="*/ 110404 h 1287"/>
                <a:gd name="T8" fmla="*/ 0 w 50800"/>
                <a:gd name="T9" fmla="*/ 227622 h 1287"/>
                <a:gd name="T10" fmla="*/ 0 w 50800"/>
                <a:gd name="T11" fmla="*/ 198454 h 1287"/>
                <a:gd name="T12" fmla="*/ 4100924 w 50800"/>
                <a:gd name="T13" fmla="*/ 80963 h 1287"/>
                <a:gd name="T14" fmla="*/ 7563987 w 50800"/>
                <a:gd name="T15" fmla="*/ 272329 h 1287"/>
                <a:gd name="T16" fmla="*/ 10668934 w 50800"/>
                <a:gd name="T17" fmla="*/ 89958 h 1287"/>
                <a:gd name="T18" fmla="*/ 13823951 w 50800"/>
                <a:gd name="T19" fmla="*/ 198454 h 1287"/>
                <a:gd name="T20" fmla="*/ 13823951 w 50800"/>
                <a:gd name="T21" fmla="*/ 227622 h 128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0800" h="1287">
                  <a:moveTo>
                    <a:pt x="50800" y="835"/>
                  </a:moveTo>
                  <a:cubicBezTo>
                    <a:pt x="46811" y="1153"/>
                    <a:pt x="44003" y="542"/>
                    <a:pt x="39206" y="438"/>
                  </a:cubicBezTo>
                  <a:cubicBezTo>
                    <a:pt x="36215" y="373"/>
                    <a:pt x="33111" y="1262"/>
                    <a:pt x="27796" y="1107"/>
                  </a:cubicBezTo>
                  <a:cubicBezTo>
                    <a:pt x="24515" y="1011"/>
                    <a:pt x="19588" y="595"/>
                    <a:pt x="15070" y="405"/>
                  </a:cubicBezTo>
                  <a:cubicBezTo>
                    <a:pt x="5459" y="0"/>
                    <a:pt x="2781" y="560"/>
                    <a:pt x="0" y="835"/>
                  </a:cubicBezTo>
                  <a:lnTo>
                    <a:pt x="0" y="728"/>
                  </a:lnTo>
                  <a:cubicBezTo>
                    <a:pt x="2685" y="507"/>
                    <a:pt x="5178" y="40"/>
                    <a:pt x="15070" y="297"/>
                  </a:cubicBezTo>
                  <a:cubicBezTo>
                    <a:pt x="19598" y="414"/>
                    <a:pt x="24530" y="817"/>
                    <a:pt x="27796" y="999"/>
                  </a:cubicBezTo>
                  <a:cubicBezTo>
                    <a:pt x="32978" y="1287"/>
                    <a:pt x="36210" y="189"/>
                    <a:pt x="39206" y="330"/>
                  </a:cubicBezTo>
                  <a:cubicBezTo>
                    <a:pt x="45672" y="632"/>
                    <a:pt x="46908" y="1167"/>
                    <a:pt x="50800" y="728"/>
                  </a:cubicBezTo>
                  <a:lnTo>
                    <a:pt x="50800" y="835"/>
                  </a:lnTo>
                  <a:close/>
                </a:path>
              </a:pathLst>
            </a:custGeom>
            <a:solidFill>
              <a:srgbClr val="ED1B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6" name="Group 15"/>
          <p:cNvGrpSpPr>
            <a:grpSpLocks/>
          </p:cNvGrpSpPr>
          <p:nvPr/>
        </p:nvGrpSpPr>
        <p:grpSpPr bwMode="auto">
          <a:xfrm>
            <a:off x="0" y="6318250"/>
            <a:ext cx="9144000" cy="463550"/>
            <a:chOff x="-2282825" y="3254375"/>
            <a:chExt cx="13823951" cy="350838"/>
          </a:xfrm>
        </p:grpSpPr>
        <p:sp>
          <p:nvSpPr>
            <p:cNvPr id="7" name="Freeform 9"/>
            <p:cNvSpPr>
              <a:spLocks/>
            </p:cNvSpPr>
            <p:nvPr/>
          </p:nvSpPr>
          <p:spPr bwMode="auto">
            <a:xfrm>
              <a:off x="-2282825" y="3255577"/>
              <a:ext cx="13823951" cy="349636"/>
            </a:xfrm>
            <a:custGeom>
              <a:avLst/>
              <a:gdLst>
                <a:gd name="T0" fmla="*/ 0 w 50800"/>
                <a:gd name="T1" fmla="*/ 197028 h 1283"/>
                <a:gd name="T2" fmla="*/ 4100924 w 50800"/>
                <a:gd name="T3" fmla="*/ 79847 h 1283"/>
                <a:gd name="T4" fmla="*/ 7563987 w 50800"/>
                <a:gd name="T5" fmla="*/ 271152 h 1283"/>
                <a:gd name="T6" fmla="*/ 10668934 w 50800"/>
                <a:gd name="T7" fmla="*/ 88840 h 1283"/>
                <a:gd name="T8" fmla="*/ 13823951 w 50800"/>
                <a:gd name="T9" fmla="*/ 197028 h 1283"/>
                <a:gd name="T10" fmla="*/ 13823951 w 50800"/>
                <a:gd name="T11" fmla="*/ 168959 h 1283"/>
                <a:gd name="T12" fmla="*/ 10638456 w 50800"/>
                <a:gd name="T13" fmla="*/ 76849 h 1283"/>
                <a:gd name="T14" fmla="*/ 7585485 w 50800"/>
                <a:gd name="T15" fmla="*/ 221554 h 1283"/>
                <a:gd name="T16" fmla="*/ 4100924 w 50800"/>
                <a:gd name="T17" fmla="*/ 69764 h 1283"/>
                <a:gd name="T18" fmla="*/ 0 w 50800"/>
                <a:gd name="T19" fmla="*/ 168959 h 1283"/>
                <a:gd name="T20" fmla="*/ 0 w 50800"/>
                <a:gd name="T21" fmla="*/ 197028 h 12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0800" h="1283">
                  <a:moveTo>
                    <a:pt x="0" y="723"/>
                  </a:moveTo>
                  <a:cubicBezTo>
                    <a:pt x="2685" y="504"/>
                    <a:pt x="5178" y="37"/>
                    <a:pt x="15070" y="293"/>
                  </a:cubicBezTo>
                  <a:cubicBezTo>
                    <a:pt x="19598" y="410"/>
                    <a:pt x="24530" y="814"/>
                    <a:pt x="27796" y="995"/>
                  </a:cubicBezTo>
                  <a:cubicBezTo>
                    <a:pt x="32978" y="1283"/>
                    <a:pt x="36210" y="186"/>
                    <a:pt x="39206" y="326"/>
                  </a:cubicBezTo>
                  <a:cubicBezTo>
                    <a:pt x="45672" y="629"/>
                    <a:pt x="46908" y="1163"/>
                    <a:pt x="50800" y="723"/>
                  </a:cubicBezTo>
                  <a:lnTo>
                    <a:pt x="50800" y="620"/>
                  </a:lnTo>
                  <a:cubicBezTo>
                    <a:pt x="46908" y="1060"/>
                    <a:pt x="45573" y="552"/>
                    <a:pt x="39094" y="282"/>
                  </a:cubicBezTo>
                  <a:cubicBezTo>
                    <a:pt x="36095" y="158"/>
                    <a:pt x="33057" y="1101"/>
                    <a:pt x="27875" y="813"/>
                  </a:cubicBezTo>
                  <a:cubicBezTo>
                    <a:pt x="24609" y="631"/>
                    <a:pt x="19598" y="373"/>
                    <a:pt x="15070" y="256"/>
                  </a:cubicBezTo>
                  <a:cubicBezTo>
                    <a:pt x="5178" y="0"/>
                    <a:pt x="2685" y="400"/>
                    <a:pt x="0" y="620"/>
                  </a:cubicBezTo>
                  <a:lnTo>
                    <a:pt x="0" y="723"/>
                  </a:lnTo>
                  <a:close/>
                </a:path>
              </a:pathLst>
            </a:custGeom>
            <a:solidFill>
              <a:srgbClr val="034F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Freeform 11"/>
            <p:cNvSpPr>
              <a:spLocks/>
            </p:cNvSpPr>
            <p:nvPr/>
          </p:nvSpPr>
          <p:spPr bwMode="auto">
            <a:xfrm>
              <a:off x="-2282825" y="3254375"/>
              <a:ext cx="13823951" cy="350838"/>
            </a:xfrm>
            <a:custGeom>
              <a:avLst/>
              <a:gdLst>
                <a:gd name="T0" fmla="*/ 13823951 w 50800"/>
                <a:gd name="T1" fmla="*/ 227622 h 1287"/>
                <a:gd name="T2" fmla="*/ 10668934 w 50800"/>
                <a:gd name="T3" fmla="*/ 119399 h 1287"/>
                <a:gd name="T4" fmla="*/ 7563987 w 50800"/>
                <a:gd name="T5" fmla="*/ 301770 h 1287"/>
                <a:gd name="T6" fmla="*/ 4100924 w 50800"/>
                <a:gd name="T7" fmla="*/ 110404 h 1287"/>
                <a:gd name="T8" fmla="*/ 0 w 50800"/>
                <a:gd name="T9" fmla="*/ 227622 h 1287"/>
                <a:gd name="T10" fmla="*/ 0 w 50800"/>
                <a:gd name="T11" fmla="*/ 198454 h 1287"/>
                <a:gd name="T12" fmla="*/ 4100924 w 50800"/>
                <a:gd name="T13" fmla="*/ 80963 h 1287"/>
                <a:gd name="T14" fmla="*/ 7563987 w 50800"/>
                <a:gd name="T15" fmla="*/ 272329 h 1287"/>
                <a:gd name="T16" fmla="*/ 10668934 w 50800"/>
                <a:gd name="T17" fmla="*/ 89958 h 1287"/>
                <a:gd name="T18" fmla="*/ 13823951 w 50800"/>
                <a:gd name="T19" fmla="*/ 198454 h 1287"/>
                <a:gd name="T20" fmla="*/ 13823951 w 50800"/>
                <a:gd name="T21" fmla="*/ 227622 h 128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0800" h="1287">
                  <a:moveTo>
                    <a:pt x="50800" y="835"/>
                  </a:moveTo>
                  <a:cubicBezTo>
                    <a:pt x="46811" y="1153"/>
                    <a:pt x="44003" y="542"/>
                    <a:pt x="39206" y="438"/>
                  </a:cubicBezTo>
                  <a:cubicBezTo>
                    <a:pt x="36215" y="373"/>
                    <a:pt x="33111" y="1262"/>
                    <a:pt x="27796" y="1107"/>
                  </a:cubicBezTo>
                  <a:cubicBezTo>
                    <a:pt x="24515" y="1011"/>
                    <a:pt x="19588" y="595"/>
                    <a:pt x="15070" y="405"/>
                  </a:cubicBezTo>
                  <a:cubicBezTo>
                    <a:pt x="5459" y="0"/>
                    <a:pt x="2781" y="560"/>
                    <a:pt x="0" y="835"/>
                  </a:cubicBezTo>
                  <a:lnTo>
                    <a:pt x="0" y="728"/>
                  </a:lnTo>
                  <a:cubicBezTo>
                    <a:pt x="2685" y="507"/>
                    <a:pt x="5178" y="40"/>
                    <a:pt x="15070" y="297"/>
                  </a:cubicBezTo>
                  <a:cubicBezTo>
                    <a:pt x="19598" y="414"/>
                    <a:pt x="24530" y="817"/>
                    <a:pt x="27796" y="999"/>
                  </a:cubicBezTo>
                  <a:cubicBezTo>
                    <a:pt x="32978" y="1287"/>
                    <a:pt x="36210" y="189"/>
                    <a:pt x="39206" y="330"/>
                  </a:cubicBezTo>
                  <a:cubicBezTo>
                    <a:pt x="45672" y="632"/>
                    <a:pt x="46908" y="1167"/>
                    <a:pt x="50800" y="728"/>
                  </a:cubicBezTo>
                  <a:lnTo>
                    <a:pt x="50800" y="835"/>
                  </a:lnTo>
                  <a:close/>
                </a:path>
              </a:pathLst>
            </a:custGeom>
            <a:solidFill>
              <a:srgbClr val="ED1B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pic>
        <p:nvPicPr>
          <p:cNvPr id="9" name="Picture 2" descr="E:\Images\sbma\GIFs\sbma logo 4 ppt.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14300" y="6400800"/>
            <a:ext cx="381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C:\Users\Dell\Pictures\sbma\sbma logos\sbma logo 4 ppt titl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2743200"/>
            <a:ext cx="1381125"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21064" y="2895600"/>
            <a:ext cx="7398936" cy="1153048"/>
          </a:xfrm>
          <a:prstGeom prst="rect">
            <a:avLst/>
          </a:prstGeom>
          <a:noFill/>
          <a:ln w="28575">
            <a:noFill/>
          </a:ln>
          <a:effectLst/>
        </p:spPr>
        <p:txBody>
          <a:bodyPr bIns="0" anchor="b">
            <a:noAutofit/>
          </a:bodyPr>
          <a:lstStyle>
            <a:lvl1pPr marL="0" indent="0" algn="l">
              <a:defRPr sz="2400" b="0" cap="all">
                <a:solidFill>
                  <a:srgbClr val="0070C0"/>
                </a:solidFill>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3291675249"/>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2" repeatCount="indefinite" fill="hold" nodeType="afterEffect">
                                  <p:stCondLst>
                                    <p:cond delay="0"/>
                                  </p:stCondLst>
                                  <p:childTnLst>
                                    <p:anim calcmode="lin" valueType="num">
                                      <p:cBhvr additive="base">
                                        <p:cTn id="6" dur="5000"/>
                                        <p:tgtEl>
                                          <p:spTgt spid="6"/>
                                        </p:tgtEl>
                                        <p:attrNameLst>
                                          <p:attrName>ppt_x</p:attrName>
                                        </p:attrNameLst>
                                      </p:cBhvr>
                                      <p:tavLst>
                                        <p:tav tm="0">
                                          <p:val>
                                            <p:strVal val="ppt_x"/>
                                          </p:val>
                                        </p:tav>
                                        <p:tav tm="100000">
                                          <p:val>
                                            <p:strVal val="1+ppt_w/2"/>
                                          </p:val>
                                        </p:tav>
                                      </p:tavLst>
                                    </p:anim>
                                    <p:anim calcmode="lin" valueType="num">
                                      <p:cBhvr additive="base">
                                        <p:cTn id="7" dur="5000"/>
                                        <p:tgtEl>
                                          <p:spTgt spid="6"/>
                                        </p:tgtEl>
                                        <p:attrNameLst>
                                          <p:attrName>ppt_y</p:attrName>
                                        </p:attrNameLst>
                                      </p:cBhvr>
                                      <p:tavLst>
                                        <p:tav tm="0">
                                          <p:val>
                                            <p:strVal val="ppt_y"/>
                                          </p:val>
                                        </p:tav>
                                        <p:tav tm="100000">
                                          <p:val>
                                            <p:strVal val="ppt_y"/>
                                          </p:val>
                                        </p:tav>
                                      </p:tavLst>
                                    </p:anim>
                                    <p:set>
                                      <p:cBhvr>
                                        <p:cTn id="8" dur="1" fill="hold">
                                          <p:stCondLst>
                                            <p:cond delay="4999"/>
                                          </p:stCondLst>
                                        </p:cTn>
                                        <p:tgtEl>
                                          <p:spTgt spid="6"/>
                                        </p:tgtEl>
                                        <p:attrNameLst>
                                          <p:attrName>style.visibility</p:attrName>
                                        </p:attrNameLst>
                                      </p:cBhvr>
                                      <p:to>
                                        <p:strVal val="hidden"/>
                                      </p:to>
                                    </p:set>
                                  </p:childTnLst>
                                </p:cTn>
                              </p:par>
                              <p:par>
                                <p:cTn id="9" presetID="2" presetClass="entr" presetSubtype="8" repeatCount="indefinite"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0" fill="hold"/>
                                        <p:tgtEl>
                                          <p:spTgt spid="3"/>
                                        </p:tgtEl>
                                        <p:attrNameLst>
                                          <p:attrName>ppt_x</p:attrName>
                                        </p:attrNameLst>
                                      </p:cBhvr>
                                      <p:tavLst>
                                        <p:tav tm="0">
                                          <p:val>
                                            <p:strVal val="0-#ppt_w/2"/>
                                          </p:val>
                                        </p:tav>
                                        <p:tav tm="100000">
                                          <p:val>
                                            <p:strVal val="#ppt_x"/>
                                          </p:val>
                                        </p:tav>
                                      </p:tavLst>
                                    </p:anim>
                                    <p:anim calcmode="lin" valueType="num">
                                      <p:cBhvr additive="base">
                                        <p:cTn id="12" dur="5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p:nvSpPr>
        <p:spPr>
          <a:xfrm>
            <a:off x="0" y="0"/>
            <a:ext cx="91440" cy="2286000"/>
          </a:xfrm>
          <a:prstGeom prst="rect">
            <a:avLst/>
          </a:prstGeom>
          <a:gradFill flip="none" rotWithShape="1">
            <a:gsLst>
              <a:gs pos="69000">
                <a:srgbClr val="FF0000"/>
              </a:gs>
              <a:gs pos="29000">
                <a:srgbClr val="FF0000"/>
              </a:gs>
              <a:gs pos="0">
                <a:schemeClr val="bg1">
                  <a:alpha val="0"/>
                </a:schemeClr>
              </a:gs>
              <a:gs pos="70000">
                <a:schemeClr val="accent1">
                  <a:shade val="67500"/>
                  <a:satMod val="115000"/>
                </a:schemeClr>
              </a:gs>
              <a:gs pos="100000">
                <a:schemeClr val="accent1">
                  <a:shade val="100000"/>
                  <a:satMod val="115000"/>
                </a:schemeClr>
              </a:gs>
            </a:gsLst>
            <a:lin ang="16200000" scaled="1"/>
            <a:tileRect/>
          </a:gra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 name="Picture 2" descr="E:\Images\sbma\GIFs\sbma logo 4 ppt.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14300" y="6400800"/>
            <a:ext cx="381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0" y="0"/>
            <a:ext cx="9144000" cy="457200"/>
          </a:xfrm>
          <a:noFill/>
          <a:effectLst/>
        </p:spPr>
        <p:txBody>
          <a:bodyPr lIns="274320">
            <a:noAutofit/>
          </a:bodyPr>
          <a:lstStyle>
            <a:lvl1pPr marL="0" indent="0" algn="ctr">
              <a:defRPr/>
            </a:lvl1pPr>
          </a:lstStyle>
          <a:p>
            <a:r>
              <a:rPr lang="en-US"/>
              <a:t>Click to edit Master title style</a:t>
            </a:r>
            <a:endParaRPr lang="en-US" dirty="0"/>
          </a:p>
        </p:txBody>
      </p:sp>
      <p:sp>
        <p:nvSpPr>
          <p:cNvPr id="3" name="Content Placeholder 2"/>
          <p:cNvSpPr>
            <a:spLocks noGrp="1"/>
          </p:cNvSpPr>
          <p:nvPr>
            <p:ph idx="1"/>
          </p:nvPr>
        </p:nvSpPr>
        <p:spPr>
          <a:xfrm>
            <a:off x="533400" y="685800"/>
            <a:ext cx="8077200" cy="5638800"/>
          </a:xfrm>
          <a:prstGeom prst="rect">
            <a:avLst/>
          </a:prstGeom>
          <a:noFill/>
          <a:ln w="19050">
            <a:noFill/>
          </a:ln>
        </p:spPr>
        <p:txBody>
          <a:bodyPr>
            <a:noAutofit/>
          </a:bodyPr>
          <a:lstStyle>
            <a:lvl1pPr marL="228600" indent="-228600" algn="just">
              <a:buClr>
                <a:schemeClr val="bg1">
                  <a:lumMod val="85000"/>
                </a:schemeClr>
              </a:buClr>
              <a:buSzPct val="95000"/>
              <a:buFont typeface="Wingdings 2" pitchFamily="18" charset="2"/>
              <a:buChar char="¡"/>
              <a:defRPr sz="2000" b="0">
                <a:solidFill>
                  <a:schemeClr val="tx1"/>
                </a:solidFill>
              </a:defRPr>
            </a:lvl1pPr>
            <a:lvl2pPr marL="685800" indent="-228600" algn="just">
              <a:buClr>
                <a:schemeClr val="bg1">
                  <a:lumMod val="85000"/>
                </a:schemeClr>
              </a:buClr>
              <a:buSzPct val="95000"/>
              <a:buFont typeface="Wingdings 2" pitchFamily="18" charset="2"/>
              <a:buChar char=""/>
              <a:defRPr sz="1800" b="0">
                <a:solidFill>
                  <a:schemeClr val="tx1"/>
                </a:solidFill>
              </a:defRPr>
            </a:lvl2pPr>
            <a:lvl3pPr algn="just">
              <a:buClr>
                <a:schemeClr val="bg1">
                  <a:lumMod val="85000"/>
                </a:schemeClr>
              </a:buClr>
              <a:buSzPct val="95000"/>
              <a:buFont typeface="Wingdings 2" pitchFamily="18" charset="2"/>
              <a:buChar char="¡"/>
              <a:defRPr sz="1600" b="0">
                <a:solidFill>
                  <a:schemeClr val="tx1"/>
                </a:solidFill>
              </a:defRPr>
            </a:lvl3pPr>
            <a:lvl4pPr>
              <a:buClr>
                <a:schemeClr val="bg1">
                  <a:lumMod val="85000"/>
                </a:schemeClr>
              </a:buClr>
              <a:buSzPct val="95000"/>
              <a:buFont typeface="Wingdings 2" pitchFamily="18" charset="2"/>
              <a:buChar char=""/>
              <a:defRPr sz="1400" b="0">
                <a:solidFill>
                  <a:schemeClr val="tx1"/>
                </a:solidFill>
              </a:defRPr>
            </a:lvl4pPr>
            <a:lvl5pPr>
              <a:buClr>
                <a:schemeClr val="bg1">
                  <a:lumMod val="85000"/>
                </a:schemeClr>
              </a:buClr>
              <a:buSzPct val="95000"/>
              <a:buFont typeface="Wingdings 2" pitchFamily="18" charset="2"/>
              <a:buChar char="¡"/>
              <a:defRPr sz="1200" b="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3"/>
          <p:cNvSpPr>
            <a:spLocks noGrp="1"/>
          </p:cNvSpPr>
          <p:nvPr>
            <p:ph type="sldNum" sz="quarter" idx="10"/>
          </p:nvPr>
        </p:nvSpPr>
        <p:spPr/>
        <p:txBody>
          <a:bodyPr/>
          <a:lstStyle>
            <a:lvl1pPr>
              <a:defRPr/>
            </a:lvl1pPr>
          </a:lstStyle>
          <a:p>
            <a:fld id="{C9C45EF7-740D-4245-862A-C8B8D26C46B5}" type="slidenum">
              <a:rPr lang="en-US" altLang="en-US"/>
              <a:pPr/>
              <a:t>‹#›</a:t>
            </a:fld>
            <a:endParaRPr lang="en-US" altLang="en-US"/>
          </a:p>
        </p:txBody>
      </p:sp>
      <p:sp>
        <p:nvSpPr>
          <p:cNvPr id="7" name="Footer Placeholder 10"/>
          <p:cNvSpPr>
            <a:spLocks noGrp="1"/>
          </p:cNvSpPr>
          <p:nvPr>
            <p:ph type="ftr" sz="quarter" idx="11"/>
          </p:nvPr>
        </p:nvSpPr>
        <p:spPr/>
        <p:txBody>
          <a:bodyPr/>
          <a:lstStyle>
            <a:lvl1pPr algn="dist">
              <a:defRPr sz="600" i="1">
                <a:solidFill>
                  <a:schemeClr val="bg1"/>
                </a:solidFill>
                <a:effectLst/>
              </a:defRPr>
            </a:lvl1pPr>
          </a:lstStyle>
          <a:p>
            <a:pPr>
              <a:defRPr/>
            </a:pPr>
            <a:r>
              <a:rPr lang="en-US"/>
              <a:t>SUBIC BAY METROPOLITAN AUTHORITY</a:t>
            </a:r>
            <a:endParaRPr lang="en-US" dirty="0"/>
          </a:p>
        </p:txBody>
      </p:sp>
    </p:spTree>
    <p:extLst>
      <p:ext uri="{BB962C8B-B14F-4D97-AF65-F5344CB8AC3E}">
        <p14:creationId xmlns:p14="http://schemas.microsoft.com/office/powerpoint/2010/main" val="480683621"/>
      </p:ext>
    </p:extLst>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ext Only">
    <p:spTree>
      <p:nvGrpSpPr>
        <p:cNvPr id="1" name=""/>
        <p:cNvGrpSpPr/>
        <p:nvPr/>
      </p:nvGrpSpPr>
      <p:grpSpPr>
        <a:xfrm>
          <a:off x="0" y="0"/>
          <a:ext cx="0" cy="0"/>
          <a:chOff x="0" y="0"/>
          <a:chExt cx="0" cy="0"/>
        </a:xfrm>
      </p:grpSpPr>
      <p:sp>
        <p:nvSpPr>
          <p:cNvPr id="4" name="Rectangle 3"/>
          <p:cNvSpPr/>
          <p:nvPr/>
        </p:nvSpPr>
        <p:spPr>
          <a:xfrm>
            <a:off x="0" y="0"/>
            <a:ext cx="91440" cy="2286000"/>
          </a:xfrm>
          <a:prstGeom prst="rect">
            <a:avLst/>
          </a:prstGeom>
          <a:gradFill flip="none" rotWithShape="1">
            <a:gsLst>
              <a:gs pos="69000">
                <a:srgbClr val="FF0000"/>
              </a:gs>
              <a:gs pos="29000">
                <a:srgbClr val="FF0000"/>
              </a:gs>
              <a:gs pos="0">
                <a:schemeClr val="bg1">
                  <a:alpha val="0"/>
                </a:schemeClr>
              </a:gs>
              <a:gs pos="70000">
                <a:schemeClr val="accent1">
                  <a:shade val="67500"/>
                  <a:satMod val="115000"/>
                </a:schemeClr>
              </a:gs>
              <a:gs pos="100000">
                <a:schemeClr val="accent1">
                  <a:shade val="100000"/>
                  <a:satMod val="115000"/>
                </a:schemeClr>
              </a:gs>
            </a:gsLst>
            <a:lin ang="16200000" scaled="1"/>
            <a:tileRect/>
          </a:gra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 name="Picture 2" descr="E:\Images\sbma\GIFs\sbma logo 4 ppt.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14300" y="6400800"/>
            <a:ext cx="381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533400" y="152400"/>
            <a:ext cx="8077200" cy="6172200"/>
          </a:xfrm>
          <a:prstGeom prst="rect">
            <a:avLst/>
          </a:prstGeom>
          <a:ln w="19050">
            <a:noFill/>
          </a:ln>
        </p:spPr>
        <p:txBody>
          <a:bodyPr>
            <a:noAutofit/>
          </a:bodyPr>
          <a:lstStyle>
            <a:lvl1pPr marL="228600" indent="-228600" algn="just">
              <a:buClr>
                <a:schemeClr val="bg1">
                  <a:lumMod val="85000"/>
                </a:schemeClr>
              </a:buClr>
              <a:buSzPct val="95000"/>
              <a:buFont typeface="Wingdings 2" pitchFamily="18" charset="2"/>
              <a:buChar char="¡"/>
              <a:defRPr sz="2000" b="0">
                <a:solidFill>
                  <a:schemeClr val="tx1"/>
                </a:solidFill>
              </a:defRPr>
            </a:lvl1pPr>
            <a:lvl2pPr marL="685800" indent="-228600" algn="just">
              <a:buClr>
                <a:schemeClr val="bg1">
                  <a:lumMod val="85000"/>
                </a:schemeClr>
              </a:buClr>
              <a:buSzPct val="95000"/>
              <a:buFont typeface="Wingdings 2" pitchFamily="18" charset="2"/>
              <a:buChar char=""/>
              <a:defRPr sz="1800" b="0">
                <a:solidFill>
                  <a:schemeClr val="tx1"/>
                </a:solidFill>
              </a:defRPr>
            </a:lvl2pPr>
            <a:lvl3pPr algn="just">
              <a:buClr>
                <a:schemeClr val="bg1">
                  <a:lumMod val="85000"/>
                </a:schemeClr>
              </a:buClr>
              <a:buSzPct val="95000"/>
              <a:buFont typeface="Wingdings 2" pitchFamily="18" charset="2"/>
              <a:buChar char="¡"/>
              <a:defRPr sz="1600" b="0">
                <a:solidFill>
                  <a:schemeClr val="tx1"/>
                </a:solidFill>
              </a:defRPr>
            </a:lvl3pPr>
            <a:lvl4pPr>
              <a:buClr>
                <a:schemeClr val="bg1">
                  <a:lumMod val="85000"/>
                </a:schemeClr>
              </a:buClr>
              <a:buSzPct val="95000"/>
              <a:buFont typeface="Wingdings 2" pitchFamily="18" charset="2"/>
              <a:buChar char=""/>
              <a:defRPr sz="1400" b="0">
                <a:solidFill>
                  <a:schemeClr val="tx1"/>
                </a:solidFill>
              </a:defRPr>
            </a:lvl4pPr>
            <a:lvl5pPr>
              <a:buClr>
                <a:schemeClr val="bg1">
                  <a:lumMod val="85000"/>
                </a:schemeClr>
              </a:buClr>
              <a:buSzPct val="95000"/>
              <a:buFont typeface="Wingdings 2" pitchFamily="18" charset="2"/>
              <a:buChar char="¡"/>
              <a:defRPr sz="1200" b="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3"/>
          <p:cNvSpPr>
            <a:spLocks noGrp="1"/>
          </p:cNvSpPr>
          <p:nvPr>
            <p:ph type="sldNum" sz="quarter" idx="10"/>
          </p:nvPr>
        </p:nvSpPr>
        <p:spPr/>
        <p:txBody>
          <a:bodyPr/>
          <a:lstStyle>
            <a:lvl1pPr>
              <a:defRPr>
                <a:solidFill>
                  <a:srgbClr val="404040"/>
                </a:solidFill>
              </a:defRPr>
            </a:lvl1pPr>
          </a:lstStyle>
          <a:p>
            <a:fld id="{F04776F5-4AC8-4405-BFA3-7C76E7A7DD27}" type="slidenum">
              <a:rPr lang="en-US" altLang="en-US"/>
              <a:pPr/>
              <a:t>‹#›</a:t>
            </a:fld>
            <a:endParaRPr lang="en-US" altLang="en-US"/>
          </a:p>
        </p:txBody>
      </p:sp>
      <p:sp>
        <p:nvSpPr>
          <p:cNvPr id="7" name="Footer Placeholder 10"/>
          <p:cNvSpPr>
            <a:spLocks noGrp="1"/>
          </p:cNvSpPr>
          <p:nvPr>
            <p:ph type="ftr" sz="quarter" idx="11"/>
          </p:nvPr>
        </p:nvSpPr>
        <p:spPr/>
        <p:txBody>
          <a:bodyPr/>
          <a:lstStyle>
            <a:lvl1pPr algn="dist">
              <a:defRPr sz="600" i="1">
                <a:solidFill>
                  <a:schemeClr val="bg1"/>
                </a:solidFill>
                <a:effectLst/>
              </a:defRPr>
            </a:lvl1pPr>
          </a:lstStyle>
          <a:p>
            <a:pPr>
              <a:defRPr/>
            </a:pPr>
            <a:r>
              <a:rPr lang="en-US"/>
              <a:t>SUBIC BAY METROPOLITAN AUTHORITY</a:t>
            </a:r>
            <a:endParaRPr lang="en-US" dirty="0"/>
          </a:p>
        </p:txBody>
      </p:sp>
    </p:spTree>
    <p:extLst>
      <p:ext uri="{BB962C8B-B14F-4D97-AF65-F5344CB8AC3E}">
        <p14:creationId xmlns:p14="http://schemas.microsoft.com/office/powerpoint/2010/main" val="3785672585"/>
      </p:ext>
    </p:extLst>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Presentation's Contents Slide">
    <p:spTree>
      <p:nvGrpSpPr>
        <p:cNvPr id="1" name=""/>
        <p:cNvGrpSpPr/>
        <p:nvPr/>
      </p:nvGrpSpPr>
      <p:grpSpPr>
        <a:xfrm>
          <a:off x="0" y="0"/>
          <a:ext cx="0" cy="0"/>
          <a:chOff x="0" y="0"/>
          <a:chExt cx="0" cy="0"/>
        </a:xfrm>
      </p:grpSpPr>
      <p:sp>
        <p:nvSpPr>
          <p:cNvPr id="4" name="Rectangle 3"/>
          <p:cNvSpPr/>
          <p:nvPr/>
        </p:nvSpPr>
        <p:spPr>
          <a:xfrm>
            <a:off x="0" y="0"/>
            <a:ext cx="91440" cy="2286000"/>
          </a:xfrm>
          <a:prstGeom prst="rect">
            <a:avLst/>
          </a:prstGeom>
          <a:gradFill flip="none" rotWithShape="1">
            <a:gsLst>
              <a:gs pos="69000">
                <a:srgbClr val="FF0000"/>
              </a:gs>
              <a:gs pos="29000">
                <a:srgbClr val="FF0000"/>
              </a:gs>
              <a:gs pos="0">
                <a:schemeClr val="bg1">
                  <a:alpha val="0"/>
                </a:schemeClr>
              </a:gs>
              <a:gs pos="70000">
                <a:schemeClr val="accent1">
                  <a:shade val="67500"/>
                  <a:satMod val="115000"/>
                </a:schemeClr>
              </a:gs>
              <a:gs pos="100000">
                <a:schemeClr val="accent1">
                  <a:shade val="100000"/>
                  <a:satMod val="115000"/>
                </a:schemeClr>
              </a:gs>
            </a:gsLst>
            <a:lin ang="16200000" scaled="1"/>
            <a:tileRect/>
          </a:gra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 name="Picture 2" descr="E:\Images\sbma\GIFs\sbma logo 4 ppt.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14300" y="6400800"/>
            <a:ext cx="381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0" y="0"/>
            <a:ext cx="9144000" cy="457200"/>
          </a:xfrm>
          <a:noFill/>
          <a:effectLst/>
        </p:spPr>
        <p:txBody>
          <a:bodyPr tIns="45720">
            <a:noAutofit/>
          </a:bodyPr>
          <a:lstStyle>
            <a:lvl1pPr marL="0" indent="0" algn="ctr">
              <a:defRPr/>
            </a:lvl1pPr>
          </a:lstStyle>
          <a:p>
            <a:r>
              <a:rPr lang="en-US"/>
              <a:t>Click to edit Master title style</a:t>
            </a:r>
            <a:endParaRPr lang="en-US" dirty="0"/>
          </a:p>
        </p:txBody>
      </p:sp>
      <p:sp>
        <p:nvSpPr>
          <p:cNvPr id="3" name="Content Placeholder 2"/>
          <p:cNvSpPr>
            <a:spLocks noGrp="1"/>
          </p:cNvSpPr>
          <p:nvPr>
            <p:ph idx="1"/>
          </p:nvPr>
        </p:nvSpPr>
        <p:spPr>
          <a:xfrm>
            <a:off x="1295400" y="685800"/>
            <a:ext cx="6553200" cy="5638800"/>
          </a:xfrm>
          <a:prstGeom prst="rect">
            <a:avLst/>
          </a:prstGeom>
          <a:ln w="9525">
            <a:noFill/>
          </a:ln>
        </p:spPr>
        <p:txBody>
          <a:bodyPr>
            <a:noAutofit/>
          </a:bodyPr>
          <a:lstStyle>
            <a:lvl1pPr marL="0" indent="0" algn="just">
              <a:buClr>
                <a:schemeClr val="bg1">
                  <a:lumMod val="50000"/>
                </a:schemeClr>
              </a:buClr>
              <a:buSzPct val="95000"/>
              <a:buFont typeface="Wingdings 2" pitchFamily="18" charset="2"/>
              <a:buNone/>
              <a:tabLst>
                <a:tab pos="6057900" algn="r"/>
              </a:tabLst>
              <a:defRPr sz="2000" b="0" baseline="0">
                <a:solidFill>
                  <a:schemeClr val="tx1"/>
                </a:solidFill>
              </a:defRPr>
            </a:lvl1pPr>
            <a:lvl2pPr marL="685800" indent="-228600" algn="just">
              <a:buClr>
                <a:schemeClr val="bg1">
                  <a:lumMod val="50000"/>
                </a:schemeClr>
              </a:buClr>
              <a:buSzPct val="95000"/>
              <a:buFont typeface="Wingdings 2" pitchFamily="18" charset="2"/>
              <a:buChar char=""/>
              <a:defRPr sz="2000" b="0">
                <a:solidFill>
                  <a:schemeClr val="tx1"/>
                </a:solidFill>
              </a:defRPr>
            </a:lvl2pPr>
            <a:lvl3pPr algn="just">
              <a:buClr>
                <a:schemeClr val="bg1">
                  <a:lumMod val="50000"/>
                </a:schemeClr>
              </a:buClr>
              <a:buSzPct val="95000"/>
              <a:buFont typeface="Wingdings 2" pitchFamily="18" charset="2"/>
              <a:buChar char="¡"/>
              <a:defRPr sz="1800" b="0">
                <a:solidFill>
                  <a:schemeClr val="tx1"/>
                </a:solidFill>
              </a:defRPr>
            </a:lvl3pPr>
            <a:lvl4pPr>
              <a:buClr>
                <a:schemeClr val="bg1">
                  <a:lumMod val="50000"/>
                </a:schemeClr>
              </a:buClr>
              <a:buSzPct val="95000"/>
              <a:buFont typeface="Wingdings 2" pitchFamily="18" charset="2"/>
              <a:buChar char=""/>
              <a:defRPr sz="1600" b="0">
                <a:solidFill>
                  <a:schemeClr val="tx1"/>
                </a:solidFill>
              </a:defRPr>
            </a:lvl4pPr>
            <a:lvl5pPr>
              <a:buClr>
                <a:schemeClr val="bg1">
                  <a:lumMod val="50000"/>
                </a:schemeClr>
              </a:buClr>
              <a:buSzPct val="95000"/>
              <a:buFont typeface="Wingdings 2" pitchFamily="18" charset="2"/>
              <a:buChar char="¡"/>
              <a:defRPr sz="1400" b="0">
                <a:solidFill>
                  <a:schemeClr val="tx1"/>
                </a:solidFill>
              </a:defRPr>
            </a:lvl5pPr>
          </a:lstStyle>
          <a:p>
            <a:pPr lvl="0"/>
            <a:r>
              <a:rPr lang="en-US"/>
              <a:t>Edit Master text styles</a:t>
            </a:r>
          </a:p>
        </p:txBody>
      </p:sp>
      <p:sp>
        <p:nvSpPr>
          <p:cNvPr id="6" name="Slide Number Placeholder 3"/>
          <p:cNvSpPr>
            <a:spLocks noGrp="1"/>
          </p:cNvSpPr>
          <p:nvPr>
            <p:ph type="sldNum" sz="quarter" idx="10"/>
          </p:nvPr>
        </p:nvSpPr>
        <p:spPr/>
        <p:txBody>
          <a:bodyPr/>
          <a:lstStyle>
            <a:lvl1pPr>
              <a:defRPr>
                <a:solidFill>
                  <a:srgbClr val="404040"/>
                </a:solidFill>
              </a:defRPr>
            </a:lvl1pPr>
          </a:lstStyle>
          <a:p>
            <a:fld id="{583E1B72-12F2-44B9-A0E8-5FFA30F78CD2}" type="slidenum">
              <a:rPr lang="en-US" altLang="en-US"/>
              <a:pPr/>
              <a:t>‹#›</a:t>
            </a:fld>
            <a:endParaRPr lang="en-US" altLang="en-US"/>
          </a:p>
        </p:txBody>
      </p:sp>
      <p:sp>
        <p:nvSpPr>
          <p:cNvPr id="7" name="Footer Placeholder 10"/>
          <p:cNvSpPr>
            <a:spLocks noGrp="1"/>
          </p:cNvSpPr>
          <p:nvPr>
            <p:ph type="ftr" sz="quarter" idx="11"/>
          </p:nvPr>
        </p:nvSpPr>
        <p:spPr/>
        <p:txBody>
          <a:bodyPr/>
          <a:lstStyle>
            <a:lvl1pPr algn="dist">
              <a:defRPr sz="600" i="1">
                <a:solidFill>
                  <a:schemeClr val="bg1"/>
                </a:solidFill>
                <a:effectLst/>
              </a:defRPr>
            </a:lvl1pPr>
          </a:lstStyle>
          <a:p>
            <a:pPr>
              <a:defRPr/>
            </a:pPr>
            <a:r>
              <a:rPr lang="en-US"/>
              <a:t>SUBIC BAY METROPOLITAN AUTHORITY</a:t>
            </a:r>
            <a:endParaRPr lang="en-US" dirty="0"/>
          </a:p>
        </p:txBody>
      </p:sp>
    </p:spTree>
    <p:extLst>
      <p:ext uri="{BB962C8B-B14F-4D97-AF65-F5344CB8AC3E}">
        <p14:creationId xmlns:p14="http://schemas.microsoft.com/office/powerpoint/2010/main" val="17872570"/>
      </p:ext>
    </p:extLst>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7" name="Rectangle 6"/>
          <p:cNvSpPr/>
          <p:nvPr/>
        </p:nvSpPr>
        <p:spPr>
          <a:xfrm>
            <a:off x="0" y="0"/>
            <a:ext cx="91440" cy="2286000"/>
          </a:xfrm>
          <a:prstGeom prst="rect">
            <a:avLst/>
          </a:prstGeom>
          <a:gradFill flip="none" rotWithShape="1">
            <a:gsLst>
              <a:gs pos="69000">
                <a:srgbClr val="FF0000"/>
              </a:gs>
              <a:gs pos="29000">
                <a:srgbClr val="FF0000"/>
              </a:gs>
              <a:gs pos="0">
                <a:schemeClr val="bg1">
                  <a:alpha val="0"/>
                </a:schemeClr>
              </a:gs>
              <a:gs pos="70000">
                <a:schemeClr val="accent1">
                  <a:shade val="67500"/>
                  <a:satMod val="115000"/>
                </a:schemeClr>
              </a:gs>
              <a:gs pos="100000">
                <a:schemeClr val="accent1">
                  <a:shade val="100000"/>
                  <a:satMod val="115000"/>
                </a:schemeClr>
              </a:gs>
            </a:gsLst>
            <a:lin ang="16200000" scaled="1"/>
            <a:tileRect/>
          </a:gra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8" name="Picture 2" descr="E:\Images\sbma\GIFs\sbma logo 4 ppt.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14300" y="6400800"/>
            <a:ext cx="381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0" y="0"/>
            <a:ext cx="9144000" cy="609600"/>
          </a:xfrm>
          <a:noFill/>
          <a:effectLst/>
        </p:spPr>
        <p:txBody>
          <a:bodyPr lIns="274320"/>
          <a:lstStyle>
            <a:lvl1pPr marL="0" indent="0" algn="ctr">
              <a:defRPr/>
            </a:lvl1pPr>
          </a:lstStyle>
          <a:p>
            <a:r>
              <a:rPr lang="en-US"/>
              <a:t>Click to edit Master title style</a:t>
            </a:r>
            <a:endParaRPr lang="en-US" dirty="0"/>
          </a:p>
        </p:txBody>
      </p:sp>
      <p:sp>
        <p:nvSpPr>
          <p:cNvPr id="3" name="Text Placeholder 2"/>
          <p:cNvSpPr>
            <a:spLocks noGrp="1"/>
          </p:cNvSpPr>
          <p:nvPr>
            <p:ph type="body" idx="1"/>
          </p:nvPr>
        </p:nvSpPr>
        <p:spPr>
          <a:xfrm>
            <a:off x="457200" y="838200"/>
            <a:ext cx="4040188" cy="639762"/>
          </a:xfrm>
          <a:noFill/>
        </p:spPr>
        <p:txBody>
          <a:bodyPr lIns="91440" anchor="b"/>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0" y="1524000"/>
            <a:ext cx="4495800" cy="4800600"/>
          </a:xfrm>
          <a:prstGeom prst="rect">
            <a:avLst/>
          </a:prstGeom>
          <a:ln>
            <a:noFill/>
          </a:ln>
        </p:spPr>
        <p:txBody>
          <a:bodyPr lIns="457200"/>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838200"/>
            <a:ext cx="4041775" cy="639762"/>
          </a:xfrm>
          <a:noFill/>
        </p:spPr>
        <p:txBody>
          <a:bodyPr lIns="91440" anchor="b"/>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3"/>
          <p:cNvSpPr>
            <a:spLocks noGrp="1"/>
          </p:cNvSpPr>
          <p:nvPr>
            <p:ph sz="half" idx="12"/>
          </p:nvPr>
        </p:nvSpPr>
        <p:spPr>
          <a:xfrm>
            <a:off x="4648200" y="1524000"/>
            <a:ext cx="4495800" cy="4800600"/>
          </a:xfrm>
          <a:prstGeom prst="rect">
            <a:avLst/>
          </a:prstGeom>
          <a:ln>
            <a:noFill/>
          </a:ln>
        </p:spPr>
        <p:txBody>
          <a:bodyPr lIns="91440" rIns="365760"/>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10"/>
          <p:cNvSpPr>
            <a:spLocks noGrp="1"/>
          </p:cNvSpPr>
          <p:nvPr>
            <p:ph type="ftr" sz="quarter" idx="13"/>
          </p:nvPr>
        </p:nvSpPr>
        <p:spPr>
          <a:xfrm>
            <a:off x="533400" y="6637338"/>
            <a:ext cx="7924800" cy="228600"/>
          </a:xfrm>
        </p:spPr>
        <p:txBody>
          <a:bodyPr/>
          <a:lstStyle>
            <a:lvl1pPr algn="dist">
              <a:defRPr sz="600" i="1">
                <a:solidFill>
                  <a:schemeClr val="bg1"/>
                </a:solidFill>
                <a:effectLst/>
              </a:defRPr>
            </a:lvl1pPr>
          </a:lstStyle>
          <a:p>
            <a:pPr>
              <a:defRPr/>
            </a:pPr>
            <a:r>
              <a:rPr lang="en-US"/>
              <a:t>SUBIC BAY METROPOLITAN AUTHORITY</a:t>
            </a:r>
            <a:endParaRPr lang="en-US" dirty="0"/>
          </a:p>
        </p:txBody>
      </p:sp>
      <p:sp>
        <p:nvSpPr>
          <p:cNvPr id="10" name="Slide Number Placeholder 6"/>
          <p:cNvSpPr>
            <a:spLocks noGrp="1"/>
          </p:cNvSpPr>
          <p:nvPr>
            <p:ph type="sldNum" sz="quarter" idx="14"/>
          </p:nvPr>
        </p:nvSpPr>
        <p:spPr/>
        <p:txBody>
          <a:bodyPr/>
          <a:lstStyle>
            <a:lvl1pPr>
              <a:defRPr>
                <a:solidFill>
                  <a:srgbClr val="404040"/>
                </a:solidFill>
              </a:defRPr>
            </a:lvl1pPr>
          </a:lstStyle>
          <a:p>
            <a:fld id="{CE423167-09CC-4735-BDBD-EB404EC750CA}" type="slidenum">
              <a:rPr lang="en-US" altLang="en-US"/>
              <a:pPr/>
              <a:t>‹#›</a:t>
            </a:fld>
            <a:endParaRPr lang="en-US" altLang="en-US"/>
          </a:p>
        </p:txBody>
      </p:sp>
    </p:spTree>
    <p:extLst>
      <p:ext uri="{BB962C8B-B14F-4D97-AF65-F5344CB8AC3E}">
        <p14:creationId xmlns:p14="http://schemas.microsoft.com/office/powerpoint/2010/main" val="3610135531"/>
      </p:ext>
    </p:extLst>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0" y="0"/>
            <a:ext cx="91440" cy="2286000"/>
          </a:xfrm>
          <a:prstGeom prst="rect">
            <a:avLst/>
          </a:prstGeom>
          <a:gradFill flip="none" rotWithShape="1">
            <a:gsLst>
              <a:gs pos="69000">
                <a:srgbClr val="FF0000"/>
              </a:gs>
              <a:gs pos="29000">
                <a:srgbClr val="FF0000"/>
              </a:gs>
              <a:gs pos="0">
                <a:schemeClr val="bg1">
                  <a:alpha val="0"/>
                </a:schemeClr>
              </a:gs>
              <a:gs pos="70000">
                <a:schemeClr val="accent1">
                  <a:shade val="67500"/>
                  <a:satMod val="115000"/>
                </a:schemeClr>
              </a:gs>
              <a:gs pos="100000">
                <a:schemeClr val="accent1">
                  <a:shade val="100000"/>
                  <a:satMod val="115000"/>
                </a:schemeClr>
              </a:gs>
            </a:gsLst>
            <a:lin ang="16200000" scaled="1"/>
            <a:tileRect/>
          </a:gra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4" name="Picture 11" descr="E:\Images\sbma\GIFs\sbma logo 4 ppt.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14300" y="6400800"/>
            <a:ext cx="381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0" y="1"/>
            <a:ext cx="9144000" cy="457200"/>
          </a:xfrm>
          <a:noFill/>
          <a:effectLst/>
        </p:spPr>
        <p:txBody>
          <a:bodyPr lIns="274320">
            <a:noAutofit/>
          </a:bodyPr>
          <a:lstStyle>
            <a:lvl1pPr marL="0" indent="0">
              <a:defRPr/>
            </a:lvl1pPr>
          </a:lstStyle>
          <a:p>
            <a:r>
              <a:rPr lang="en-US"/>
              <a:t>Click to edit Master title style</a:t>
            </a:r>
            <a:endParaRPr lang="en-US" dirty="0"/>
          </a:p>
        </p:txBody>
      </p:sp>
      <p:sp>
        <p:nvSpPr>
          <p:cNvPr id="5" name="Slide Number Placeholder 2"/>
          <p:cNvSpPr>
            <a:spLocks noGrp="1"/>
          </p:cNvSpPr>
          <p:nvPr>
            <p:ph type="sldNum" sz="quarter" idx="10"/>
          </p:nvPr>
        </p:nvSpPr>
        <p:spPr/>
        <p:txBody>
          <a:bodyPr/>
          <a:lstStyle>
            <a:lvl1pPr>
              <a:defRPr>
                <a:solidFill>
                  <a:srgbClr val="404040"/>
                </a:solidFill>
              </a:defRPr>
            </a:lvl1pPr>
          </a:lstStyle>
          <a:p>
            <a:fld id="{2FDE761F-D1FB-4096-851F-09B9AA865E71}" type="slidenum">
              <a:rPr lang="en-US" altLang="en-US"/>
              <a:pPr/>
              <a:t>‹#›</a:t>
            </a:fld>
            <a:endParaRPr lang="en-US" altLang="en-US"/>
          </a:p>
        </p:txBody>
      </p:sp>
      <p:sp>
        <p:nvSpPr>
          <p:cNvPr id="6" name="Footer Placeholder 10"/>
          <p:cNvSpPr>
            <a:spLocks noGrp="1"/>
          </p:cNvSpPr>
          <p:nvPr>
            <p:ph type="ftr" sz="quarter" idx="11"/>
          </p:nvPr>
        </p:nvSpPr>
        <p:spPr>
          <a:xfrm>
            <a:off x="533400" y="6646863"/>
            <a:ext cx="7924800" cy="207962"/>
          </a:xfrm>
        </p:spPr>
        <p:txBody>
          <a:bodyPr/>
          <a:lstStyle>
            <a:lvl1pPr algn="dist">
              <a:defRPr sz="600" i="1">
                <a:solidFill>
                  <a:schemeClr val="bg1"/>
                </a:solidFill>
                <a:effectLst/>
              </a:defRPr>
            </a:lvl1pPr>
          </a:lstStyle>
          <a:p>
            <a:pPr>
              <a:defRPr/>
            </a:pPr>
            <a:r>
              <a:rPr lang="en-US"/>
              <a:t>SUBIC BAY METROPOLITAN AUTHORITY</a:t>
            </a:r>
            <a:endParaRPr lang="en-US" dirty="0"/>
          </a:p>
        </p:txBody>
      </p:sp>
    </p:spTree>
    <p:extLst>
      <p:ext uri="{BB962C8B-B14F-4D97-AF65-F5344CB8AC3E}">
        <p14:creationId xmlns:p14="http://schemas.microsoft.com/office/powerpoint/2010/main" val="3592661070"/>
      </p:ext>
    </p:extLst>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0" y="0"/>
            <a:ext cx="91440" cy="2286000"/>
          </a:xfrm>
          <a:prstGeom prst="rect">
            <a:avLst/>
          </a:prstGeom>
          <a:gradFill flip="none" rotWithShape="1">
            <a:gsLst>
              <a:gs pos="69000">
                <a:srgbClr val="FF0000"/>
              </a:gs>
              <a:gs pos="29000">
                <a:srgbClr val="FF0000"/>
              </a:gs>
              <a:gs pos="0">
                <a:schemeClr val="bg1">
                  <a:alpha val="0"/>
                </a:schemeClr>
              </a:gs>
              <a:gs pos="70000">
                <a:schemeClr val="accent1">
                  <a:shade val="67500"/>
                  <a:satMod val="115000"/>
                </a:schemeClr>
              </a:gs>
              <a:gs pos="100000">
                <a:schemeClr val="accent1">
                  <a:shade val="100000"/>
                  <a:satMod val="115000"/>
                </a:schemeClr>
              </a:gs>
            </a:gsLst>
            <a:lin ang="16200000" scaled="1"/>
            <a:tileRect/>
          </a:gra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 name="Picture 6" descr="E:\Images\sbma\GIFs\sbma logo 4 ppt.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14300" y="6400800"/>
            <a:ext cx="381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1"/>
          <p:cNvSpPr>
            <a:spLocks noGrp="1"/>
          </p:cNvSpPr>
          <p:nvPr>
            <p:ph type="sldNum" sz="quarter" idx="10"/>
          </p:nvPr>
        </p:nvSpPr>
        <p:spPr/>
        <p:txBody>
          <a:bodyPr/>
          <a:lstStyle>
            <a:lvl1pPr>
              <a:defRPr>
                <a:solidFill>
                  <a:srgbClr val="404040"/>
                </a:solidFill>
              </a:defRPr>
            </a:lvl1pPr>
          </a:lstStyle>
          <a:p>
            <a:fld id="{91A22CA0-F60A-45B6-8E3D-2BBE00A1F387}" type="slidenum">
              <a:rPr lang="en-US" altLang="en-US"/>
              <a:pPr/>
              <a:t>‹#›</a:t>
            </a:fld>
            <a:endParaRPr lang="en-US" altLang="en-US"/>
          </a:p>
        </p:txBody>
      </p:sp>
      <p:sp>
        <p:nvSpPr>
          <p:cNvPr id="5" name="Footer Placeholder 10"/>
          <p:cNvSpPr>
            <a:spLocks noGrp="1"/>
          </p:cNvSpPr>
          <p:nvPr>
            <p:ph type="ftr" sz="quarter" idx="11"/>
          </p:nvPr>
        </p:nvSpPr>
        <p:spPr>
          <a:xfrm>
            <a:off x="533400" y="6646863"/>
            <a:ext cx="7924800" cy="207962"/>
          </a:xfrm>
        </p:spPr>
        <p:txBody>
          <a:bodyPr/>
          <a:lstStyle>
            <a:lvl1pPr algn="dist">
              <a:defRPr sz="600" i="1">
                <a:solidFill>
                  <a:schemeClr val="bg1"/>
                </a:solidFill>
                <a:effectLst/>
              </a:defRPr>
            </a:lvl1pPr>
          </a:lstStyle>
          <a:p>
            <a:pPr>
              <a:defRPr/>
            </a:pPr>
            <a:r>
              <a:rPr lang="en-US"/>
              <a:t>SUBIC BAY METROPOLITAN AUTHORITY</a:t>
            </a:r>
            <a:endParaRPr lang="en-US" dirty="0"/>
          </a:p>
        </p:txBody>
      </p:sp>
    </p:spTree>
    <p:extLst>
      <p:ext uri="{BB962C8B-B14F-4D97-AF65-F5344CB8AC3E}">
        <p14:creationId xmlns:p14="http://schemas.microsoft.com/office/powerpoint/2010/main" val="1322910524"/>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1">
          <a:gsLst>
            <a:gs pos="0">
              <a:srgbClr val="7F7F7F"/>
            </a:gs>
            <a:gs pos="25999">
              <a:srgbClr val="FFFFFF"/>
            </a:gs>
            <a:gs pos="100000">
              <a:srgbClr val="FFFFFF"/>
            </a:gs>
          </a:gsLst>
          <a:lin ang="16200000" scaled="1"/>
        </a:gra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91440" rIns="182880" bIns="45720" numCol="1" anchor="t" anchorCtr="0" compatLnSpc="1">
            <a:prstTxWarp prst="textNoShape">
              <a:avLst/>
            </a:prstTxWarp>
          </a:bodyPr>
          <a:lstStyle/>
          <a:p>
            <a:pPr lvl="0"/>
            <a:r>
              <a:rPr lang="en-US" altLang="en-US"/>
              <a:t>Click to add Slide Title</a:t>
            </a:r>
          </a:p>
        </p:txBody>
      </p:sp>
      <p:sp>
        <p:nvSpPr>
          <p:cNvPr id="1027" name="Rectangle 4"/>
          <p:cNvSpPr>
            <a:spLocks noGrp="1" noChangeArrowheads="1"/>
          </p:cNvSpPr>
          <p:nvPr>
            <p:ph type="body" idx="1"/>
          </p:nvPr>
        </p:nvSpPr>
        <p:spPr bwMode="auto">
          <a:xfrm>
            <a:off x="533400" y="685800"/>
            <a:ext cx="80772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p>
            <a:pPr lvl="0"/>
            <a:r>
              <a:rPr lang="en-US" altLang="en-US"/>
              <a:t>Click to add text</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125" name="Rectangle 5"/>
          <p:cNvSpPr>
            <a:spLocks noGrp="1" noChangeArrowheads="1"/>
          </p:cNvSpPr>
          <p:nvPr>
            <p:ph type="sldNum" sz="quarter" idx="4"/>
          </p:nvPr>
        </p:nvSpPr>
        <p:spPr bwMode="auto">
          <a:xfrm>
            <a:off x="8534400" y="6535738"/>
            <a:ext cx="522288" cy="32067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ctr">
              <a:defRPr sz="1400">
                <a:solidFill>
                  <a:schemeClr val="bg1"/>
                </a:solidFill>
              </a:defRPr>
            </a:lvl1pPr>
          </a:lstStyle>
          <a:p>
            <a:fld id="{F63131D4-2BA5-4C65-AC39-6835FDAE69DA}" type="slidenum">
              <a:rPr lang="en-US" altLang="en-US"/>
              <a:pPr/>
              <a:t>‹#›</a:t>
            </a:fld>
            <a:endParaRPr lang="en-US" altLang="en-US"/>
          </a:p>
        </p:txBody>
      </p:sp>
      <p:sp>
        <p:nvSpPr>
          <p:cNvPr id="11" name="Footer Placeholder 10"/>
          <p:cNvSpPr>
            <a:spLocks noGrp="1"/>
          </p:cNvSpPr>
          <p:nvPr>
            <p:ph type="ftr" sz="quarter" idx="3"/>
          </p:nvPr>
        </p:nvSpPr>
        <p:spPr>
          <a:xfrm>
            <a:off x="533400" y="6629400"/>
            <a:ext cx="7924800" cy="228600"/>
          </a:xfrm>
          <a:prstGeom prst="rect">
            <a:avLst/>
          </a:prstGeom>
        </p:spPr>
        <p:txBody>
          <a:bodyPr vert="horz" lIns="91440" tIns="45720" rIns="91440" bIns="45720" rtlCol="0" anchor="ctr"/>
          <a:lstStyle>
            <a:lvl1pPr algn="dist" fontAlgn="auto">
              <a:spcBef>
                <a:spcPts val="0"/>
              </a:spcBef>
              <a:spcAft>
                <a:spcPts val="0"/>
              </a:spcAft>
              <a:defRPr sz="600" i="1">
                <a:solidFill>
                  <a:schemeClr val="bg1"/>
                </a:solidFill>
                <a:effectLst/>
                <a:latin typeface="+mn-lt"/>
                <a:cs typeface="+mn-cs"/>
              </a:defRPr>
            </a:lvl1pPr>
          </a:lstStyle>
          <a:p>
            <a:pPr>
              <a:defRPr/>
            </a:pPr>
            <a:r>
              <a:rPr lang="en-US"/>
              <a:t>SUBIC BAY METROPOLITAN AUTHORITY</a:t>
            </a:r>
            <a:endParaRPr lang="en-US" dirty="0"/>
          </a:p>
        </p:txBody>
      </p:sp>
    </p:spTree>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Lst>
  <p:hf hdr="0" dt="0"/>
  <p:txStyles>
    <p:titleStyle>
      <a:lvl1pPr marL="1588" algn="l" rtl="0" eaLnBrk="1" fontAlgn="base" hangingPunct="1">
        <a:spcBef>
          <a:spcPct val="0"/>
        </a:spcBef>
        <a:spcAft>
          <a:spcPct val="0"/>
        </a:spcAft>
        <a:defRPr sz="2000">
          <a:solidFill>
            <a:srgbClr val="0070C0"/>
          </a:solidFill>
          <a:latin typeface="+mj-lt"/>
          <a:ea typeface="+mj-ea"/>
          <a:cs typeface="+mj-cs"/>
        </a:defRPr>
      </a:lvl1pPr>
      <a:lvl2pPr marL="1588" algn="l" rtl="0" eaLnBrk="1" fontAlgn="base" hangingPunct="1">
        <a:spcBef>
          <a:spcPct val="0"/>
        </a:spcBef>
        <a:spcAft>
          <a:spcPct val="0"/>
        </a:spcAft>
        <a:defRPr sz="2000">
          <a:solidFill>
            <a:srgbClr val="0070C0"/>
          </a:solidFill>
          <a:latin typeface="Arial Black" pitchFamily="34" charset="0"/>
        </a:defRPr>
      </a:lvl2pPr>
      <a:lvl3pPr marL="1588" algn="l" rtl="0" eaLnBrk="1" fontAlgn="base" hangingPunct="1">
        <a:spcBef>
          <a:spcPct val="0"/>
        </a:spcBef>
        <a:spcAft>
          <a:spcPct val="0"/>
        </a:spcAft>
        <a:defRPr sz="2000">
          <a:solidFill>
            <a:srgbClr val="0070C0"/>
          </a:solidFill>
          <a:latin typeface="Arial Black" pitchFamily="34" charset="0"/>
        </a:defRPr>
      </a:lvl3pPr>
      <a:lvl4pPr marL="1588" algn="l" rtl="0" eaLnBrk="1" fontAlgn="base" hangingPunct="1">
        <a:spcBef>
          <a:spcPct val="0"/>
        </a:spcBef>
        <a:spcAft>
          <a:spcPct val="0"/>
        </a:spcAft>
        <a:defRPr sz="2000">
          <a:solidFill>
            <a:srgbClr val="0070C0"/>
          </a:solidFill>
          <a:latin typeface="Arial Black" pitchFamily="34" charset="0"/>
        </a:defRPr>
      </a:lvl4pPr>
      <a:lvl5pPr marL="1588" algn="l" rtl="0" eaLnBrk="1" fontAlgn="base" hangingPunct="1">
        <a:spcBef>
          <a:spcPct val="0"/>
        </a:spcBef>
        <a:spcAft>
          <a:spcPct val="0"/>
        </a:spcAft>
        <a:defRPr sz="2000">
          <a:solidFill>
            <a:srgbClr val="0070C0"/>
          </a:solidFill>
          <a:latin typeface="Arial Black" pitchFamily="34" charset="0"/>
        </a:defRPr>
      </a:lvl5pPr>
      <a:lvl6pPr marL="457200" algn="r" rtl="0" eaLnBrk="1" fontAlgn="base" hangingPunct="1">
        <a:spcBef>
          <a:spcPct val="0"/>
        </a:spcBef>
        <a:spcAft>
          <a:spcPct val="0"/>
        </a:spcAft>
        <a:defRPr sz="3200">
          <a:solidFill>
            <a:schemeClr val="tx2"/>
          </a:solidFill>
          <a:latin typeface="Impact" pitchFamily="34" charset="0"/>
        </a:defRPr>
      </a:lvl6pPr>
      <a:lvl7pPr marL="914400" algn="r" rtl="0" eaLnBrk="1" fontAlgn="base" hangingPunct="1">
        <a:spcBef>
          <a:spcPct val="0"/>
        </a:spcBef>
        <a:spcAft>
          <a:spcPct val="0"/>
        </a:spcAft>
        <a:defRPr sz="3200">
          <a:solidFill>
            <a:schemeClr val="tx2"/>
          </a:solidFill>
          <a:latin typeface="Impact" pitchFamily="34" charset="0"/>
        </a:defRPr>
      </a:lvl7pPr>
      <a:lvl8pPr marL="1371600" algn="r" rtl="0" eaLnBrk="1" fontAlgn="base" hangingPunct="1">
        <a:spcBef>
          <a:spcPct val="0"/>
        </a:spcBef>
        <a:spcAft>
          <a:spcPct val="0"/>
        </a:spcAft>
        <a:defRPr sz="3200">
          <a:solidFill>
            <a:schemeClr val="tx2"/>
          </a:solidFill>
          <a:latin typeface="Impact" pitchFamily="34" charset="0"/>
        </a:defRPr>
      </a:lvl8pPr>
      <a:lvl9pPr marL="1828800" algn="r" rtl="0" eaLnBrk="1" fontAlgn="base" hangingPunct="1">
        <a:spcBef>
          <a:spcPct val="0"/>
        </a:spcBef>
        <a:spcAft>
          <a:spcPct val="0"/>
        </a:spcAft>
        <a:defRPr sz="3200">
          <a:solidFill>
            <a:schemeClr val="tx2"/>
          </a:solidFill>
          <a:latin typeface="Impact" pitchFamily="34" charset="0"/>
        </a:defRPr>
      </a:lvl9pPr>
    </p:titleStyle>
    <p:bodyStyle>
      <a:lvl1pPr marL="228600" indent="-228600" algn="l" rtl="0" eaLnBrk="1" fontAlgn="base" hangingPunct="1">
        <a:spcBef>
          <a:spcPts val="1200"/>
        </a:spcBef>
        <a:spcAft>
          <a:spcPct val="0"/>
        </a:spcAft>
        <a:buClr>
          <a:srgbClr val="7F7F7F"/>
        </a:buClr>
        <a:buSzPct val="95000"/>
        <a:buFont typeface="Wingdings 2" panose="05020102010507070707" pitchFamily="18" charset="2"/>
        <a:buChar char=""/>
        <a:defRPr sz="2000">
          <a:solidFill>
            <a:schemeClr val="tx1"/>
          </a:solidFill>
          <a:latin typeface="+mn-lt"/>
          <a:ea typeface="+mn-ea"/>
          <a:cs typeface="+mn-cs"/>
        </a:defRPr>
      </a:lvl1pPr>
      <a:lvl2pPr marL="685800" indent="-228600" algn="l" rtl="0" eaLnBrk="1" fontAlgn="base" hangingPunct="1">
        <a:spcBef>
          <a:spcPts val="1200"/>
        </a:spcBef>
        <a:spcAft>
          <a:spcPct val="0"/>
        </a:spcAft>
        <a:buClr>
          <a:srgbClr val="7F7F7F"/>
        </a:buClr>
        <a:buSzPct val="95000"/>
        <a:buFont typeface="Wingdings 2" panose="05020102010507070707" pitchFamily="18" charset="2"/>
        <a:buChar char=""/>
        <a:defRPr>
          <a:solidFill>
            <a:schemeClr val="tx1"/>
          </a:solidFill>
          <a:latin typeface="+mn-lt"/>
        </a:defRPr>
      </a:lvl2pPr>
      <a:lvl3pPr marL="1143000" indent="-228600" algn="l" rtl="0" eaLnBrk="1" fontAlgn="base" hangingPunct="1">
        <a:spcBef>
          <a:spcPts val="1200"/>
        </a:spcBef>
        <a:spcAft>
          <a:spcPct val="0"/>
        </a:spcAft>
        <a:buClr>
          <a:srgbClr val="7F7F7F"/>
        </a:buClr>
        <a:buSzPct val="80000"/>
        <a:buFont typeface="Wingdings 2" panose="05020102010507070707" pitchFamily="18" charset="2"/>
        <a:buChar char=""/>
        <a:defRPr sz="2000">
          <a:solidFill>
            <a:schemeClr val="tx1"/>
          </a:solidFill>
          <a:latin typeface="+mn-lt"/>
        </a:defRPr>
      </a:lvl3pPr>
      <a:lvl4pPr marL="1600200" indent="-228600" algn="l" rtl="0" eaLnBrk="1" fontAlgn="base" hangingPunct="1">
        <a:spcBef>
          <a:spcPts val="1200"/>
        </a:spcBef>
        <a:spcAft>
          <a:spcPct val="0"/>
        </a:spcAft>
        <a:buClr>
          <a:srgbClr val="7F7F7F"/>
        </a:buClr>
        <a:buSzPct val="95000"/>
        <a:buFont typeface="Wingdings 2" panose="05020102010507070707" pitchFamily="18" charset="2"/>
        <a:buChar char=""/>
        <a:defRPr sz="1400">
          <a:solidFill>
            <a:schemeClr val="tx1"/>
          </a:solidFill>
          <a:latin typeface="+mn-lt"/>
        </a:defRPr>
      </a:lvl4pPr>
      <a:lvl5pPr marL="2057400" indent="-228600" algn="l" rtl="0" eaLnBrk="1" fontAlgn="base" hangingPunct="1">
        <a:spcBef>
          <a:spcPts val="1200"/>
        </a:spcBef>
        <a:spcAft>
          <a:spcPct val="0"/>
        </a:spcAft>
        <a:buClr>
          <a:srgbClr val="7F7F7F"/>
        </a:buClr>
        <a:buSzPct val="95000"/>
        <a:buFont typeface="Wingdings 2" panose="05020102010507070707" pitchFamily="18" charset="2"/>
        <a:buChar char=""/>
        <a:defRPr sz="1200">
          <a:solidFill>
            <a:schemeClr val="tx1"/>
          </a:solidFill>
          <a:latin typeface="+mn-lt"/>
        </a:defRPr>
      </a:lvl5pPr>
      <a:lvl6pPr marL="2286000" algn="l" rtl="0" eaLnBrk="1" fontAlgn="base" hangingPunct="1">
        <a:spcBef>
          <a:spcPct val="20000"/>
        </a:spcBef>
        <a:spcAft>
          <a:spcPct val="0"/>
        </a:spcAft>
        <a:defRPr sz="2000" b="1">
          <a:solidFill>
            <a:schemeClr val="tx1"/>
          </a:solidFill>
          <a:effectLst>
            <a:outerShdw blurRad="38100" dist="38100" dir="2700000" algn="tl">
              <a:srgbClr val="C0C0C0"/>
            </a:outerShdw>
          </a:effectLst>
          <a:latin typeface="+mn-lt"/>
        </a:defRPr>
      </a:lvl6pPr>
      <a:lvl7pPr marL="2743200" algn="l" rtl="0" eaLnBrk="1" fontAlgn="base" hangingPunct="1">
        <a:spcBef>
          <a:spcPct val="20000"/>
        </a:spcBef>
        <a:spcAft>
          <a:spcPct val="0"/>
        </a:spcAft>
        <a:defRPr sz="2000" b="1">
          <a:solidFill>
            <a:schemeClr val="tx1"/>
          </a:solidFill>
          <a:effectLst>
            <a:outerShdw blurRad="38100" dist="38100" dir="2700000" algn="tl">
              <a:srgbClr val="C0C0C0"/>
            </a:outerShdw>
          </a:effectLst>
          <a:latin typeface="+mn-lt"/>
        </a:defRPr>
      </a:lvl7pPr>
      <a:lvl8pPr marL="3200400" algn="l" rtl="0" eaLnBrk="1" fontAlgn="base" hangingPunct="1">
        <a:spcBef>
          <a:spcPct val="20000"/>
        </a:spcBef>
        <a:spcAft>
          <a:spcPct val="0"/>
        </a:spcAft>
        <a:defRPr sz="2000" b="1">
          <a:solidFill>
            <a:schemeClr val="tx1"/>
          </a:solidFill>
          <a:effectLst>
            <a:outerShdw blurRad="38100" dist="38100" dir="2700000" algn="tl">
              <a:srgbClr val="C0C0C0"/>
            </a:outerShdw>
          </a:effectLst>
          <a:latin typeface="+mn-lt"/>
        </a:defRPr>
      </a:lvl8pPr>
      <a:lvl9pPr marL="3657600" algn="l" rtl="0" eaLnBrk="1" fontAlgn="base" hangingPunct="1">
        <a:spcBef>
          <a:spcPct val="20000"/>
        </a:spcBef>
        <a:spcAft>
          <a:spcPct val="0"/>
        </a:spcAft>
        <a:defRPr sz="2000" b="1">
          <a:solidFill>
            <a:schemeClr val="tx1"/>
          </a:solidFill>
          <a:effectLst>
            <a:outerShdw blurRad="38100" dist="38100" dir="2700000" algn="tl">
              <a:srgbClr val="C0C0C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4267200"/>
            <a:ext cx="7399337" cy="3886200"/>
          </a:xfrm>
        </p:spPr>
        <p:txBody>
          <a:bodyPr/>
          <a:lstStyle/>
          <a:p>
            <a:br>
              <a:rPr lang="en-US" sz="2000" dirty="0"/>
            </a:br>
            <a:br>
              <a:rPr lang="en-US" dirty="0"/>
            </a:br>
            <a:br>
              <a:rPr lang="en-US" sz="1600" dirty="0"/>
            </a:br>
            <a:br>
              <a:rPr lang="en-US" sz="1100" dirty="0"/>
            </a:br>
            <a:br>
              <a:rPr lang="en-US" sz="1600" dirty="0"/>
            </a:br>
            <a:br>
              <a:rPr lang="en-US" dirty="0"/>
            </a:br>
            <a:endParaRPr lang="en-US" dirty="0"/>
          </a:p>
        </p:txBody>
      </p:sp>
      <p:sp>
        <p:nvSpPr>
          <p:cNvPr id="2" name="Rectangle 1"/>
          <p:cNvSpPr/>
          <p:nvPr/>
        </p:nvSpPr>
        <p:spPr>
          <a:xfrm>
            <a:off x="1143000" y="2160576"/>
            <a:ext cx="6172200" cy="2536848"/>
          </a:xfrm>
          <a:prstGeom prst="rect">
            <a:avLst/>
          </a:prstGeom>
        </p:spPr>
        <p:txBody>
          <a:bodyPr wrap="square">
            <a:spAutoFit/>
          </a:bodyPr>
          <a:lstStyle/>
          <a:p>
            <a:pPr marL="0" marR="0" algn="ctr">
              <a:lnSpc>
                <a:spcPct val="107000"/>
              </a:lnSpc>
              <a:spcBef>
                <a:spcPts val="0"/>
              </a:spcBef>
              <a:spcAft>
                <a:spcPts val="800"/>
              </a:spcAft>
            </a:pPr>
            <a:r>
              <a:rPr lang="en-US" sz="4000" b="1" dirty="0">
                <a:latin typeface="Calibri" panose="020F0502020204030204" pitchFamily="34" charset="0"/>
                <a:ea typeface="Calibri" panose="020F0502020204030204" pitchFamily="34" charset="0"/>
                <a:cs typeface="Times New Roman" panose="02020603050405020304" pitchFamily="18" charset="0"/>
              </a:rPr>
              <a:t>GUIDELINES ON GAD ATTRIBUTION </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b="1" dirty="0">
                <a:latin typeface="Calibri" panose="020F0502020204030204" pitchFamily="34" charset="0"/>
                <a:ea typeface="Calibri" panose="020F0502020204030204" pitchFamily="34" charset="0"/>
                <a:cs typeface="Times New Roman" panose="02020603050405020304" pitchFamily="18" charset="0"/>
              </a:rPr>
              <a:t>An adoption to the Harmonized Gender and Development Guidelines</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2000" b="1" dirty="0">
                <a:latin typeface="Calibri" panose="020F050202020403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p:cNvSpPr/>
          <p:nvPr/>
        </p:nvSpPr>
        <p:spPr>
          <a:xfrm>
            <a:off x="7924800" y="152400"/>
            <a:ext cx="1066800" cy="304800"/>
          </a:xfrm>
          <a:prstGeom prst="rect">
            <a:avLst/>
          </a:prstGeom>
          <a:noFill/>
          <a:ln w="31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sz="1400" dirty="0">
                <a:solidFill>
                  <a:schemeClr val="tx1"/>
                </a:solidFill>
              </a:rPr>
              <a:t>Annex G3</a:t>
            </a:r>
          </a:p>
        </p:txBody>
      </p:sp>
    </p:spTree>
  </p:cSld>
  <p:clrMapOvr>
    <a:masterClrMapping/>
  </p:clrMapOvr>
  <p:transition>
    <p:split orient="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0"/>
            <a:ext cx="7398936" cy="3667648"/>
          </a:xfrm>
        </p:spPr>
        <p:txBody>
          <a:bodyPr/>
          <a:lstStyle/>
          <a:p>
            <a:r>
              <a:rPr lang="en-US" sz="1800" b="1" dirty="0">
                <a:solidFill>
                  <a:schemeClr val="tx1"/>
                </a:solidFill>
                <a:latin typeface="+mn-lt"/>
              </a:rPr>
              <a:t>Background</a:t>
            </a:r>
            <a:br>
              <a:rPr lang="en-US" sz="1800" b="1" dirty="0">
                <a:solidFill>
                  <a:schemeClr val="tx1"/>
                </a:solidFill>
                <a:latin typeface="+mn-lt"/>
              </a:rPr>
            </a:br>
            <a:br>
              <a:rPr lang="en-US" sz="1800" b="1" dirty="0">
                <a:solidFill>
                  <a:schemeClr val="tx1"/>
                </a:solidFill>
                <a:latin typeface="+mn-lt"/>
              </a:rPr>
            </a:br>
            <a:r>
              <a:rPr lang="en-US" sz="1800" b="1" dirty="0">
                <a:solidFill>
                  <a:schemeClr val="tx1"/>
                </a:solidFill>
                <a:latin typeface="Arial" panose="020B0604020202020204" pitchFamily="34" charset="0"/>
                <a:cs typeface="Arial" panose="020B0604020202020204" pitchFamily="34" charset="0"/>
              </a:rPr>
              <a:t>* In mid-2003, NEDA and the Official Development Assistance Gender and Development Network (ODA-GAD Network) agreed to harmonize GAD requirements after reviewing the existing checklist for project development, implementation, and monitoring and evaluation (M&amp;E). This initiative aimed to produce a common set of guidelines for the Philippine government agencies and donors while allowing variations in priorities among them. </a:t>
            </a:r>
            <a:br>
              <a:rPr lang="en-US" sz="1800" b="1" dirty="0">
                <a:solidFill>
                  <a:schemeClr val="tx1"/>
                </a:solidFill>
                <a:latin typeface="Arial" panose="020B0604020202020204" pitchFamily="34" charset="0"/>
                <a:cs typeface="Arial" panose="020B0604020202020204" pitchFamily="34" charset="0"/>
              </a:rPr>
            </a:br>
            <a:br>
              <a:rPr lang="en-US" sz="1400" b="1" dirty="0">
                <a:solidFill>
                  <a:schemeClr val="tx1"/>
                </a:solidFill>
                <a:latin typeface="Arial" panose="020B0604020202020204" pitchFamily="34" charset="0"/>
                <a:cs typeface="Arial" panose="020B0604020202020204" pitchFamily="34" charset="0"/>
              </a:rPr>
            </a:br>
            <a:br>
              <a:rPr lang="en-US" sz="1800" b="1" dirty="0">
                <a:solidFill>
                  <a:schemeClr val="tx1"/>
                </a:solidFill>
                <a:latin typeface="+mn-lt"/>
              </a:rPr>
            </a:br>
            <a:endParaRPr lang="en-US" sz="1800" b="1" dirty="0">
              <a:solidFill>
                <a:schemeClr val="tx1"/>
              </a:solidFill>
              <a:latin typeface="+mn-lt"/>
            </a:endParaRPr>
          </a:p>
        </p:txBody>
      </p:sp>
    </p:spTree>
    <p:extLst>
      <p:ext uri="{BB962C8B-B14F-4D97-AF65-F5344CB8AC3E}">
        <p14:creationId xmlns:p14="http://schemas.microsoft.com/office/powerpoint/2010/main" val="3455536096"/>
      </p:ext>
    </p:extLst>
  </p:cSld>
  <p:clrMapOvr>
    <a:masterClrMapping/>
  </p:clrMapOvr>
  <p:transition>
    <p:split orient="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505200"/>
            <a:ext cx="7398936" cy="1153048"/>
          </a:xfrm>
        </p:spPr>
        <p:txBody>
          <a:bodyPr/>
          <a:lstStyle/>
          <a:p>
            <a:r>
              <a:rPr lang="en-US" b="1" dirty="0">
                <a:solidFill>
                  <a:schemeClr val="tx1"/>
                </a:solidFill>
                <a:latin typeface="Arial" panose="020B0604020202020204" pitchFamily="34" charset="0"/>
                <a:cs typeface="Arial" panose="020B0604020202020204" pitchFamily="34" charset="0"/>
              </a:rPr>
              <a:t>* COA Audit Observation Memorandum states that management need to consider GAD-related expenditure to attribute major project/program to GAD budget, the provision of the 5% threshold for gad budget must be attained.</a:t>
            </a:r>
            <a:br>
              <a:rPr lang="en-US" sz="3200" b="1" dirty="0">
                <a:solidFill>
                  <a:schemeClr val="tx1"/>
                </a:solidFill>
              </a:rPr>
            </a:br>
            <a:endParaRPr lang="en-US" dirty="0"/>
          </a:p>
        </p:txBody>
      </p:sp>
    </p:spTree>
    <p:extLst>
      <p:ext uri="{BB962C8B-B14F-4D97-AF65-F5344CB8AC3E}">
        <p14:creationId xmlns:p14="http://schemas.microsoft.com/office/powerpoint/2010/main" val="244598773"/>
      </p:ext>
    </p:extLst>
  </p:cSld>
  <p:clrMapOvr>
    <a:masterClrMapping/>
  </p:clrMapOvr>
  <p:transition>
    <p:split orient="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029200"/>
            <a:ext cx="7398936" cy="1153048"/>
          </a:xfrm>
        </p:spPr>
        <p:txBody>
          <a:bodyPr/>
          <a:lstStyle/>
          <a:p>
            <a:r>
              <a:rPr lang="en-US" sz="1800" dirty="0">
                <a:solidFill>
                  <a:schemeClr val="tx1"/>
                </a:solidFill>
                <a:latin typeface="+mn-lt"/>
              </a:rPr>
              <a:t>OBJECTIVES AND CONTEXT</a:t>
            </a:r>
            <a:br>
              <a:rPr lang="en-US" sz="1800" dirty="0">
                <a:solidFill>
                  <a:schemeClr val="tx1"/>
                </a:solidFill>
                <a:latin typeface="+mn-lt"/>
              </a:rPr>
            </a:br>
            <a:r>
              <a:rPr lang="en-US" sz="1800" dirty="0">
                <a:solidFill>
                  <a:schemeClr val="tx1"/>
                </a:solidFill>
                <a:latin typeface="+mn-lt"/>
              </a:rPr>
              <a:t> </a:t>
            </a:r>
            <a:br>
              <a:rPr lang="en-US" sz="1800" dirty="0">
                <a:solidFill>
                  <a:schemeClr val="tx1"/>
                </a:solidFill>
                <a:latin typeface="+mn-lt"/>
              </a:rPr>
            </a:br>
            <a:r>
              <a:rPr lang="en-US" sz="1800" dirty="0">
                <a:solidFill>
                  <a:schemeClr val="tx1"/>
                </a:solidFill>
                <a:latin typeface="+mn-lt"/>
              </a:rPr>
              <a:t> </a:t>
            </a:r>
            <a:br>
              <a:rPr lang="en-US" sz="1800" dirty="0">
                <a:solidFill>
                  <a:schemeClr val="tx1"/>
                </a:solidFill>
                <a:latin typeface="+mn-lt"/>
              </a:rPr>
            </a:br>
            <a:r>
              <a:rPr lang="en-US" sz="1800" dirty="0">
                <a:solidFill>
                  <a:schemeClr val="tx1"/>
                </a:solidFill>
                <a:latin typeface="+mn-lt"/>
              </a:rPr>
              <a:t>1. Provide the Engineering Department, Maintenance and Transportation Department, Seaport Department, Airport Department and other departments responsible for the implementation of infrastructure projects of the Agency with a common set of analytical concepts and tools for integrating gender concerns into development programs and projects; and</a:t>
            </a:r>
            <a:br>
              <a:rPr lang="en-US" sz="1800" dirty="0">
                <a:solidFill>
                  <a:schemeClr val="tx1"/>
                </a:solidFill>
                <a:latin typeface="+mn-lt"/>
              </a:rPr>
            </a:br>
            <a:br>
              <a:rPr lang="en-US" sz="1800" dirty="0">
                <a:solidFill>
                  <a:schemeClr val="tx1"/>
                </a:solidFill>
                <a:latin typeface="+mn-lt"/>
              </a:rPr>
            </a:br>
            <a:r>
              <a:rPr lang="en-US" sz="1800" dirty="0">
                <a:solidFill>
                  <a:schemeClr val="tx1"/>
                </a:solidFill>
                <a:latin typeface="+mn-lt"/>
              </a:rPr>
              <a:t>2. Help achieve gender equality in, and empower women through, projects and programs.</a:t>
            </a:r>
            <a:br>
              <a:rPr lang="en-US" sz="1800" dirty="0">
                <a:solidFill>
                  <a:schemeClr val="tx1"/>
                </a:solidFill>
                <a:latin typeface="+mn-lt"/>
              </a:rPr>
            </a:br>
            <a:br>
              <a:rPr lang="en-US" dirty="0"/>
            </a:br>
            <a:br>
              <a:rPr lang="en-US" dirty="0"/>
            </a:br>
            <a:endParaRPr lang="en-US" dirty="0"/>
          </a:p>
        </p:txBody>
      </p:sp>
    </p:spTree>
    <p:extLst>
      <p:ext uri="{BB962C8B-B14F-4D97-AF65-F5344CB8AC3E}">
        <p14:creationId xmlns:p14="http://schemas.microsoft.com/office/powerpoint/2010/main" val="1908592025"/>
      </p:ext>
    </p:extLst>
  </p:cSld>
  <p:clrMapOvr>
    <a:masterClrMapping/>
  </p:clrMapOvr>
  <p:transition>
    <p:split orient="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0"/>
            <a:ext cx="7398936" cy="1153048"/>
          </a:xfrm>
        </p:spPr>
        <p:txBody>
          <a:bodyPr/>
          <a:lstStyle/>
          <a:p>
            <a:r>
              <a:rPr lang="en-US" sz="1800" i="1" dirty="0">
                <a:solidFill>
                  <a:schemeClr val="tx1"/>
                </a:solidFill>
                <a:latin typeface="+mn-lt"/>
              </a:rPr>
              <a:t>Principles</a:t>
            </a:r>
            <a:br>
              <a:rPr lang="en-US" sz="1800" dirty="0">
                <a:solidFill>
                  <a:schemeClr val="tx1"/>
                </a:solidFill>
                <a:latin typeface="+mn-lt"/>
              </a:rPr>
            </a:br>
            <a:r>
              <a:rPr lang="en-US" sz="1800" dirty="0">
                <a:solidFill>
                  <a:schemeClr val="tx1"/>
                </a:solidFill>
                <a:latin typeface="+mn-lt"/>
              </a:rPr>
              <a:t> </a:t>
            </a:r>
            <a:br>
              <a:rPr lang="en-US" sz="1800" dirty="0">
                <a:solidFill>
                  <a:schemeClr val="tx1"/>
                </a:solidFill>
                <a:latin typeface="+mn-lt"/>
              </a:rPr>
            </a:br>
            <a:r>
              <a:rPr lang="en-US" sz="1800" dirty="0">
                <a:solidFill>
                  <a:schemeClr val="tx1"/>
                </a:solidFill>
                <a:latin typeface="+mn-lt"/>
              </a:rPr>
              <a:t>	 </a:t>
            </a:r>
            <a:br>
              <a:rPr lang="en-US" sz="1800" dirty="0">
                <a:solidFill>
                  <a:schemeClr val="tx1"/>
                </a:solidFill>
                <a:latin typeface="+mn-lt"/>
              </a:rPr>
            </a:br>
            <a:r>
              <a:rPr lang="en-US" sz="1800" dirty="0">
                <a:solidFill>
                  <a:schemeClr val="tx1"/>
                </a:solidFill>
                <a:latin typeface="+mn-lt"/>
              </a:rPr>
              <a:t>1. Equality between genders is key to gender rights;</a:t>
            </a:r>
            <a:br>
              <a:rPr lang="en-US" sz="1800" dirty="0">
                <a:solidFill>
                  <a:schemeClr val="tx1"/>
                </a:solidFill>
                <a:latin typeface="+mn-lt"/>
              </a:rPr>
            </a:br>
            <a:r>
              <a:rPr lang="en-US" sz="1800" dirty="0">
                <a:solidFill>
                  <a:schemeClr val="tx1"/>
                </a:solidFill>
                <a:latin typeface="+mn-lt"/>
              </a:rPr>
              <a:t> </a:t>
            </a:r>
            <a:br>
              <a:rPr lang="en-US" sz="1800" dirty="0">
                <a:solidFill>
                  <a:schemeClr val="tx1"/>
                </a:solidFill>
                <a:latin typeface="+mn-lt"/>
              </a:rPr>
            </a:br>
            <a:r>
              <a:rPr lang="en-US" sz="1800" dirty="0">
                <a:solidFill>
                  <a:schemeClr val="tx1"/>
                </a:solidFill>
                <a:latin typeface="+mn-lt"/>
              </a:rPr>
              <a:t>2. Participation in development is crucial to the empowerment of all genders;</a:t>
            </a:r>
            <a:br>
              <a:rPr lang="en-US" sz="1800" dirty="0">
                <a:solidFill>
                  <a:schemeClr val="tx1"/>
                </a:solidFill>
                <a:latin typeface="+mn-lt"/>
              </a:rPr>
            </a:br>
            <a:r>
              <a:rPr lang="en-US" sz="1800" dirty="0">
                <a:solidFill>
                  <a:schemeClr val="tx1"/>
                </a:solidFill>
                <a:latin typeface="+mn-lt"/>
              </a:rPr>
              <a:t> </a:t>
            </a:r>
            <a:br>
              <a:rPr lang="en-US" sz="1800" dirty="0">
                <a:solidFill>
                  <a:schemeClr val="tx1"/>
                </a:solidFill>
                <a:latin typeface="+mn-lt"/>
              </a:rPr>
            </a:br>
            <a:r>
              <a:rPr lang="en-US" sz="1800" dirty="0">
                <a:solidFill>
                  <a:schemeClr val="tx1"/>
                </a:solidFill>
                <a:latin typeface="+mn-lt"/>
              </a:rPr>
              <a:t>3. Gender equality means promoting the equal participation of women and men as agents of economic, social, and political change; and</a:t>
            </a:r>
            <a:br>
              <a:rPr lang="en-US" sz="1800" dirty="0">
                <a:solidFill>
                  <a:schemeClr val="tx1"/>
                </a:solidFill>
                <a:latin typeface="+mn-lt"/>
              </a:rPr>
            </a:br>
            <a:r>
              <a:rPr lang="en-US" sz="1800" dirty="0">
                <a:solidFill>
                  <a:schemeClr val="tx1"/>
                </a:solidFill>
                <a:latin typeface="+mn-lt"/>
              </a:rPr>
              <a:t> </a:t>
            </a:r>
            <a:br>
              <a:rPr lang="en-US" sz="1800" dirty="0">
                <a:solidFill>
                  <a:schemeClr val="tx1"/>
                </a:solidFill>
                <a:latin typeface="+mn-lt"/>
              </a:rPr>
            </a:br>
            <a:r>
              <a:rPr lang="en-US" sz="1800" dirty="0">
                <a:solidFill>
                  <a:schemeClr val="tx1"/>
                </a:solidFill>
                <a:latin typeface="+mn-lt"/>
              </a:rPr>
              <a:t>4. Achieving equality between women and men may involve the introduction of specific measures designed to eliminate prevailing gender inequalities and inequities.</a:t>
            </a:r>
            <a:br>
              <a:rPr lang="en-US" dirty="0"/>
            </a:br>
            <a:endParaRPr lang="en-US" dirty="0"/>
          </a:p>
        </p:txBody>
      </p:sp>
    </p:spTree>
    <p:extLst>
      <p:ext uri="{BB962C8B-B14F-4D97-AF65-F5344CB8AC3E}">
        <p14:creationId xmlns:p14="http://schemas.microsoft.com/office/powerpoint/2010/main" val="2811847320"/>
      </p:ext>
    </p:extLst>
  </p:cSld>
  <p:clrMapOvr>
    <a:masterClrMapping/>
  </p:clrMapOvr>
  <p:transition>
    <p:split orient="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962400"/>
            <a:ext cx="7398936" cy="1153048"/>
          </a:xfrm>
        </p:spPr>
        <p:txBody>
          <a:bodyPr/>
          <a:lstStyle/>
          <a:p>
            <a:r>
              <a:rPr lang="en-US" sz="1800" i="1" dirty="0">
                <a:solidFill>
                  <a:schemeClr val="tx1"/>
                </a:solidFill>
                <a:latin typeface="+mn-lt"/>
              </a:rPr>
              <a:t>Users</a:t>
            </a:r>
            <a:br>
              <a:rPr lang="en-US" sz="1800" dirty="0">
                <a:solidFill>
                  <a:schemeClr val="tx1"/>
                </a:solidFill>
                <a:latin typeface="+mn-lt"/>
              </a:rPr>
            </a:br>
            <a:r>
              <a:rPr lang="en-US" sz="1800" i="1" dirty="0">
                <a:solidFill>
                  <a:schemeClr val="tx1"/>
                </a:solidFill>
                <a:latin typeface="+mn-lt"/>
              </a:rPr>
              <a:t> </a:t>
            </a:r>
            <a:br>
              <a:rPr lang="en-US" sz="1800" dirty="0">
                <a:solidFill>
                  <a:schemeClr val="tx1"/>
                </a:solidFill>
                <a:latin typeface="+mn-lt"/>
              </a:rPr>
            </a:br>
            <a:r>
              <a:rPr lang="en-US" sz="1800" dirty="0">
                <a:solidFill>
                  <a:schemeClr val="tx1"/>
                </a:solidFill>
                <a:latin typeface="+mn-lt"/>
              </a:rPr>
              <a:t>* Engineering Department</a:t>
            </a:r>
            <a:br>
              <a:rPr lang="en-US" sz="1800" dirty="0">
                <a:solidFill>
                  <a:schemeClr val="tx1"/>
                </a:solidFill>
                <a:latin typeface="+mn-lt"/>
              </a:rPr>
            </a:br>
            <a:br>
              <a:rPr lang="en-US" sz="1800" dirty="0">
                <a:solidFill>
                  <a:schemeClr val="tx1"/>
                </a:solidFill>
                <a:latin typeface="+mn-lt"/>
              </a:rPr>
            </a:br>
            <a:r>
              <a:rPr lang="en-US" sz="1800" dirty="0">
                <a:solidFill>
                  <a:schemeClr val="tx1"/>
                </a:solidFill>
                <a:latin typeface="+mn-lt"/>
              </a:rPr>
              <a:t>* Maintenance and Transportation Department </a:t>
            </a:r>
            <a:br>
              <a:rPr lang="en-US" sz="1800" dirty="0">
                <a:solidFill>
                  <a:schemeClr val="tx1"/>
                </a:solidFill>
                <a:latin typeface="+mn-lt"/>
              </a:rPr>
            </a:br>
            <a:br>
              <a:rPr lang="en-US" sz="1800" dirty="0">
                <a:solidFill>
                  <a:schemeClr val="tx1"/>
                </a:solidFill>
                <a:latin typeface="+mn-lt"/>
              </a:rPr>
            </a:br>
            <a:r>
              <a:rPr lang="en-US" sz="1800" dirty="0">
                <a:solidFill>
                  <a:schemeClr val="tx1"/>
                </a:solidFill>
                <a:latin typeface="+mn-lt"/>
              </a:rPr>
              <a:t>* Seaport Department</a:t>
            </a:r>
            <a:br>
              <a:rPr lang="en-US" sz="1800" dirty="0">
                <a:solidFill>
                  <a:schemeClr val="tx1"/>
                </a:solidFill>
                <a:latin typeface="+mn-lt"/>
              </a:rPr>
            </a:br>
            <a:br>
              <a:rPr lang="en-US" sz="1800" dirty="0">
                <a:solidFill>
                  <a:schemeClr val="tx1"/>
                </a:solidFill>
                <a:latin typeface="+mn-lt"/>
              </a:rPr>
            </a:br>
            <a:r>
              <a:rPr lang="en-US" sz="1800" dirty="0">
                <a:solidFill>
                  <a:schemeClr val="tx1"/>
                </a:solidFill>
                <a:latin typeface="+mn-lt"/>
              </a:rPr>
              <a:t>* Airport Department </a:t>
            </a:r>
            <a:br>
              <a:rPr lang="en-US" sz="1800" dirty="0">
                <a:solidFill>
                  <a:schemeClr val="tx1"/>
                </a:solidFill>
                <a:latin typeface="+mn-lt"/>
              </a:rPr>
            </a:br>
            <a:br>
              <a:rPr lang="en-US" sz="1800" dirty="0">
                <a:solidFill>
                  <a:schemeClr val="tx1"/>
                </a:solidFill>
                <a:latin typeface="+mn-lt"/>
              </a:rPr>
            </a:br>
            <a:r>
              <a:rPr lang="en-US" sz="1800" dirty="0">
                <a:solidFill>
                  <a:schemeClr val="tx1"/>
                </a:solidFill>
                <a:latin typeface="+mn-lt"/>
              </a:rPr>
              <a:t>* other departments evaluate or assess projects for funding.</a:t>
            </a:r>
            <a:br>
              <a:rPr lang="en-US" dirty="0"/>
            </a:br>
            <a:endParaRPr lang="en-US" dirty="0"/>
          </a:p>
        </p:txBody>
      </p:sp>
    </p:spTree>
    <p:extLst>
      <p:ext uri="{BB962C8B-B14F-4D97-AF65-F5344CB8AC3E}">
        <p14:creationId xmlns:p14="http://schemas.microsoft.com/office/powerpoint/2010/main" val="1790180716"/>
      </p:ext>
    </p:extLst>
  </p:cSld>
  <p:clrMapOvr>
    <a:masterClrMapping/>
  </p:clrMapOvr>
  <p:transition>
    <p:split orient="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739833403"/>
              </p:ext>
            </p:extLst>
          </p:nvPr>
        </p:nvGraphicFramePr>
        <p:xfrm>
          <a:off x="380997" y="533399"/>
          <a:ext cx="7467602" cy="5486401"/>
        </p:xfrm>
        <a:graphic>
          <a:graphicData uri="http://schemas.openxmlformats.org/drawingml/2006/table">
            <a:tbl>
              <a:tblPr>
                <a:tableStyleId>{5C22544A-7EE6-4342-B048-85BDC9FD1C3A}</a:tableStyleId>
              </a:tblPr>
              <a:tblGrid>
                <a:gridCol w="2254298">
                  <a:extLst>
                    <a:ext uri="{9D8B030D-6E8A-4147-A177-3AD203B41FA5}">
                      <a16:colId xmlns:a16="http://schemas.microsoft.com/office/drawing/2014/main" val="3590650238"/>
                    </a:ext>
                  </a:extLst>
                </a:gridCol>
                <a:gridCol w="727438">
                  <a:extLst>
                    <a:ext uri="{9D8B030D-6E8A-4147-A177-3AD203B41FA5}">
                      <a16:colId xmlns:a16="http://schemas.microsoft.com/office/drawing/2014/main" val="643889884"/>
                    </a:ext>
                  </a:extLst>
                </a:gridCol>
                <a:gridCol w="727438">
                  <a:extLst>
                    <a:ext uri="{9D8B030D-6E8A-4147-A177-3AD203B41FA5}">
                      <a16:colId xmlns:a16="http://schemas.microsoft.com/office/drawing/2014/main" val="1774792549"/>
                    </a:ext>
                  </a:extLst>
                </a:gridCol>
                <a:gridCol w="727438">
                  <a:extLst>
                    <a:ext uri="{9D8B030D-6E8A-4147-A177-3AD203B41FA5}">
                      <a16:colId xmlns:a16="http://schemas.microsoft.com/office/drawing/2014/main" val="2565700979"/>
                    </a:ext>
                  </a:extLst>
                </a:gridCol>
                <a:gridCol w="1354591">
                  <a:extLst>
                    <a:ext uri="{9D8B030D-6E8A-4147-A177-3AD203B41FA5}">
                      <a16:colId xmlns:a16="http://schemas.microsoft.com/office/drawing/2014/main" val="90295596"/>
                    </a:ext>
                  </a:extLst>
                </a:gridCol>
                <a:gridCol w="350341">
                  <a:extLst>
                    <a:ext uri="{9D8B030D-6E8A-4147-A177-3AD203B41FA5}">
                      <a16:colId xmlns:a16="http://schemas.microsoft.com/office/drawing/2014/main" val="1881484322"/>
                    </a:ext>
                  </a:extLst>
                </a:gridCol>
                <a:gridCol w="416761">
                  <a:extLst>
                    <a:ext uri="{9D8B030D-6E8A-4147-A177-3AD203B41FA5}">
                      <a16:colId xmlns:a16="http://schemas.microsoft.com/office/drawing/2014/main" val="3573174604"/>
                    </a:ext>
                  </a:extLst>
                </a:gridCol>
                <a:gridCol w="909297">
                  <a:extLst>
                    <a:ext uri="{9D8B030D-6E8A-4147-A177-3AD203B41FA5}">
                      <a16:colId xmlns:a16="http://schemas.microsoft.com/office/drawing/2014/main" val="1256027200"/>
                    </a:ext>
                  </a:extLst>
                </a:gridCol>
              </a:tblGrid>
              <a:tr h="594641">
                <a:tc gridSpan="8">
                  <a:txBody>
                    <a:bodyPr/>
                    <a:lstStyle/>
                    <a:p>
                      <a:pPr algn="ctr" fontAlgn="ctr"/>
                      <a:r>
                        <a:rPr lang="en-US" sz="1200" u="none" strike="noStrike">
                          <a:effectLst/>
                        </a:rPr>
                        <a:t>GAD CHECKLIST FOR ATTRIBUTION</a:t>
                      </a:r>
                      <a:endParaRPr lang="en-US" sz="1200" b="1" i="0" u="none" strike="noStrike">
                        <a:solidFill>
                          <a:srgbClr val="000000"/>
                        </a:solidFill>
                        <a:effectLst/>
                        <a:latin typeface="Calibri" panose="020F0502020204030204" pitchFamily="34" charset="0"/>
                      </a:endParaRPr>
                    </a:p>
                  </a:txBody>
                  <a:tcPr marL="7620" marR="7620" marT="762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37909846"/>
                  </a:ext>
                </a:extLst>
              </a:tr>
              <a:tr h="448786">
                <a:tc rowSpan="2">
                  <a:txBody>
                    <a:bodyPr/>
                    <a:lstStyle/>
                    <a:p>
                      <a:pPr algn="ctr" fontAlgn="ctr"/>
                      <a:r>
                        <a:rPr lang="en-US" sz="1100" u="none" strike="noStrike">
                          <a:effectLst/>
                        </a:rPr>
                        <a:t>ELEMENT AND ITEM/QUESTION</a:t>
                      </a:r>
                      <a:endParaRPr lang="en-US" sz="1100" b="1" i="0" u="none" strike="noStrike">
                        <a:solidFill>
                          <a:srgbClr val="000000"/>
                        </a:solidFill>
                        <a:effectLst/>
                        <a:latin typeface="Calibri" panose="020F0502020204030204" pitchFamily="34" charset="0"/>
                      </a:endParaRPr>
                    </a:p>
                  </a:txBody>
                  <a:tcPr marL="7620" marR="7620" marT="7620" marB="0" anchor="ctr"/>
                </a:tc>
                <a:tc gridSpan="3">
                  <a:txBody>
                    <a:bodyPr/>
                    <a:lstStyle/>
                    <a:p>
                      <a:pPr algn="ctr" fontAlgn="b"/>
                      <a:r>
                        <a:rPr lang="en-US" sz="1100" u="none" strike="noStrike">
                          <a:effectLst/>
                        </a:rPr>
                        <a:t>DONE?</a:t>
                      </a:r>
                      <a:endParaRPr lang="en-US" sz="1100" b="1" i="0" u="none" strike="noStrike">
                        <a:solidFill>
                          <a:srgbClr val="000000"/>
                        </a:solidFill>
                        <a:effectLst/>
                        <a:latin typeface="Calibri" panose="020F0502020204030204" pitchFamily="34" charset="0"/>
                      </a:endParaRPr>
                    </a:p>
                  </a:txBody>
                  <a:tcPr marL="7620" marR="7620" marT="7620" marB="0" anchor="b"/>
                </a:tc>
                <a:tc hMerge="1">
                  <a:txBody>
                    <a:bodyPr/>
                    <a:lstStyle/>
                    <a:p>
                      <a:endParaRPr lang="en-US"/>
                    </a:p>
                  </a:txBody>
                  <a:tcPr/>
                </a:tc>
                <a:tc hMerge="1">
                  <a:txBody>
                    <a:bodyPr/>
                    <a:lstStyle/>
                    <a:p>
                      <a:endParaRPr lang="en-US"/>
                    </a:p>
                  </a:txBody>
                  <a:tcPr/>
                </a:tc>
                <a:tc rowSpan="2">
                  <a:txBody>
                    <a:bodyPr/>
                    <a:lstStyle/>
                    <a:p>
                      <a:pPr algn="ctr" fontAlgn="ctr"/>
                      <a:r>
                        <a:rPr lang="en-US" sz="1100" u="none" strike="noStrike">
                          <a:effectLst/>
                        </a:rPr>
                        <a:t>SCORE FOR AN ITEM/ELEMENT</a:t>
                      </a:r>
                      <a:endParaRPr lang="en-US" sz="1100" b="1" i="0" u="none" strike="noStrike">
                        <a:solidFill>
                          <a:srgbClr val="000000"/>
                        </a:solidFill>
                        <a:effectLst/>
                        <a:latin typeface="Calibri" panose="020F0502020204030204" pitchFamily="34" charset="0"/>
                      </a:endParaRPr>
                    </a:p>
                  </a:txBody>
                  <a:tcPr marL="7620" marR="7620" marT="7620" marB="0" anchor="ctr"/>
                </a:tc>
                <a:tc rowSpan="2" gridSpan="2">
                  <a:txBody>
                    <a:bodyPr/>
                    <a:lstStyle/>
                    <a:p>
                      <a:pPr algn="ctr" fontAlgn="ctr"/>
                      <a:r>
                        <a:rPr lang="en-US" sz="900" b="0" i="0" u="none" strike="noStrike" dirty="0">
                          <a:solidFill>
                            <a:schemeClr val="dk1"/>
                          </a:solidFill>
                          <a:effectLst/>
                          <a:latin typeface="+mn-lt"/>
                        </a:rPr>
                        <a:t>PROOF/</a:t>
                      </a:r>
                      <a:r>
                        <a:rPr lang="en-US" sz="900" b="0" i="0" u="none" strike="noStrike" baseline="0" dirty="0">
                          <a:solidFill>
                            <a:schemeClr val="dk1"/>
                          </a:solidFill>
                          <a:effectLst/>
                          <a:latin typeface="+mn-lt"/>
                        </a:rPr>
                        <a:t> REFERENCE</a:t>
                      </a:r>
                      <a:endParaRPr lang="en-US" sz="900" b="1" i="0" u="none" strike="noStrike" dirty="0">
                        <a:solidFill>
                          <a:srgbClr val="000000"/>
                        </a:solidFill>
                        <a:effectLst/>
                        <a:latin typeface="Calibri" panose="020F0502020204030204" pitchFamily="34" charset="0"/>
                      </a:endParaRPr>
                    </a:p>
                  </a:txBody>
                  <a:tcPr marL="7620" marR="7620" marT="7620" marB="0" anchor="ctr"/>
                </a:tc>
                <a:tc rowSpan="2" hMerge="1">
                  <a:txBody>
                    <a:bodyPr/>
                    <a:lstStyle/>
                    <a:p>
                      <a:pPr algn="ctr" fontAlgn="ctr"/>
                      <a:endParaRPr lang="en-US" sz="1100" b="1" i="0" u="none" strike="noStrike">
                        <a:solidFill>
                          <a:srgbClr val="000000"/>
                        </a:solidFill>
                        <a:effectLst/>
                        <a:latin typeface="Calibri" panose="020F0502020204030204" pitchFamily="34" charset="0"/>
                      </a:endParaRPr>
                    </a:p>
                  </a:txBody>
                  <a:tcPr marL="7620" marR="7620" marT="7620" marB="0" anchor="ctr"/>
                </a:tc>
                <a:tc rowSpan="2">
                  <a:txBody>
                    <a:bodyPr/>
                    <a:lstStyle/>
                    <a:p>
                      <a:pPr algn="ctr" fontAlgn="b"/>
                      <a:r>
                        <a:rPr lang="en-US" sz="1100" u="none" strike="noStrike" dirty="0">
                          <a:effectLst/>
                        </a:rPr>
                        <a:t>RESULT/ COMMENT</a:t>
                      </a:r>
                      <a:endParaRPr lang="en-US" sz="11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746234947"/>
                  </a:ext>
                </a:extLst>
              </a:tr>
              <a:tr h="1043426">
                <a:tc vMerge="1">
                  <a:txBody>
                    <a:bodyPr/>
                    <a:lstStyle/>
                    <a:p>
                      <a:endParaRPr lang="en-US"/>
                    </a:p>
                  </a:txBody>
                  <a:tcPr/>
                </a:tc>
                <a:tc>
                  <a:txBody>
                    <a:bodyPr/>
                    <a:lstStyle/>
                    <a:p>
                      <a:pPr algn="ctr" fontAlgn="ctr"/>
                      <a:r>
                        <a:rPr lang="en-US" sz="1100" u="none" strike="noStrike">
                          <a:effectLst/>
                        </a:rPr>
                        <a:t>NO</a:t>
                      </a:r>
                      <a:endParaRPr lang="en-US" sz="1100" b="1"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ctr"/>
                      <a:r>
                        <a:rPr lang="en-US" sz="1100" u="none" strike="noStrike">
                          <a:effectLst/>
                        </a:rPr>
                        <a:t>PARTLY</a:t>
                      </a:r>
                      <a:endParaRPr lang="en-US" sz="1100" b="1"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ctr"/>
                      <a:r>
                        <a:rPr lang="en-US" sz="1100" u="none" strike="noStrike">
                          <a:effectLst/>
                        </a:rPr>
                        <a:t>YES</a:t>
                      </a:r>
                      <a:endParaRPr lang="en-US" sz="1100" b="1" i="0" u="none" strike="noStrike">
                        <a:solidFill>
                          <a:srgbClr val="000000"/>
                        </a:solidFill>
                        <a:effectLst/>
                        <a:latin typeface="Calibri" panose="020F0502020204030204" pitchFamily="34" charset="0"/>
                      </a:endParaRPr>
                    </a:p>
                  </a:txBody>
                  <a:tcPr marL="7620" marR="7620" marT="7620" marB="0" anchor="ctr"/>
                </a:tc>
                <a:tc vMerge="1">
                  <a:txBody>
                    <a:bodyPr/>
                    <a:lstStyle/>
                    <a:p>
                      <a:endParaRPr lang="en-US"/>
                    </a:p>
                  </a:txBody>
                  <a:tcPr/>
                </a:tc>
                <a:tc gridSpan="2" vMerge="1">
                  <a:txBody>
                    <a:bodyPr/>
                    <a:lstStyle/>
                    <a:p>
                      <a:endParaRPr lang="en-US"/>
                    </a:p>
                  </a:txBody>
                  <a:tcPr/>
                </a:tc>
                <a:tc hMerge="1" vMerge="1">
                  <a:txBody>
                    <a:bodyPr/>
                    <a:lstStyle/>
                    <a:p>
                      <a:endParaRPr lang="en-US"/>
                    </a:p>
                  </a:txBody>
                  <a:tcPr/>
                </a:tc>
                <a:tc vMerge="1">
                  <a:txBody>
                    <a:bodyPr/>
                    <a:lstStyle/>
                    <a:p>
                      <a:endParaRPr lang="en-US"/>
                    </a:p>
                  </a:txBody>
                  <a:tcPr/>
                </a:tc>
                <a:extLst>
                  <a:ext uri="{0D108BD9-81ED-4DB2-BD59-A6C34878D82A}">
                    <a16:rowId xmlns:a16="http://schemas.microsoft.com/office/drawing/2014/main" val="1622789901"/>
                  </a:ext>
                </a:extLst>
              </a:tr>
              <a:tr h="269271">
                <a:tc gridSpan="8">
                  <a:txBody>
                    <a:bodyPr/>
                    <a:lstStyle/>
                    <a:p>
                      <a:pPr algn="l" fontAlgn="b"/>
                      <a:r>
                        <a:rPr lang="en-US" sz="1100" u="none" strike="noStrike">
                          <a:effectLst/>
                        </a:rPr>
                        <a:t>A. Involvement of Women and Men</a:t>
                      </a:r>
                      <a:endParaRPr lang="en-US" sz="1100" b="1" i="1" u="none" strike="noStrike">
                        <a:solidFill>
                          <a:srgbClr val="000000"/>
                        </a:solidFill>
                        <a:effectLst/>
                        <a:latin typeface="Calibri" panose="020F0502020204030204" pitchFamily="34" charset="0"/>
                      </a:endParaRPr>
                    </a:p>
                  </a:txBody>
                  <a:tcPr marL="7620" marR="7620" marT="762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35541581"/>
                  </a:ext>
                </a:extLst>
              </a:tr>
              <a:tr h="1884898">
                <a:tc>
                  <a:txBody>
                    <a:bodyPr/>
                    <a:lstStyle/>
                    <a:p>
                      <a:pPr algn="l" fontAlgn="ctr"/>
                      <a:r>
                        <a:rPr lang="en-US" sz="1400" u="none" strike="noStrike" dirty="0">
                          <a:effectLst/>
                        </a:rPr>
                        <a:t>1. Are both women and men in beneficiary groups involved/consulted in problem identification?  (possible scores: 0, 1.0, 2.0)</a:t>
                      </a:r>
                      <a:endParaRPr lang="en-US" sz="14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ctr"/>
                </a:tc>
                <a:tc gridSpan="2">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ctr"/>
                </a:tc>
                <a:tc hMerge="1">
                  <a:txBody>
                    <a:bodyPr/>
                    <a:lstStyle/>
                    <a:p>
                      <a:endParaRPr lang="en-US"/>
                    </a:p>
                  </a:txBody>
                  <a:tcP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ct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222545170"/>
                  </a:ext>
                </a:extLst>
              </a:tr>
              <a:tr h="1245379">
                <a:tc>
                  <a:txBody>
                    <a:bodyPr/>
                    <a:lstStyle/>
                    <a:p>
                      <a:pPr algn="l" fontAlgn="ctr"/>
                      <a:r>
                        <a:rPr lang="en-US" sz="1400" u="none" strike="noStrike" dirty="0">
                          <a:effectLst/>
                        </a:rPr>
                        <a:t>2. Are both women and men in beneficiary groups involved/consulted in project design? (possible scores: 0, 1.0, 2.0)</a:t>
                      </a:r>
                      <a:endParaRPr lang="en-US" sz="14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ctr"/>
                </a:tc>
                <a:tc gridSpan="2">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ctr"/>
                </a:tc>
                <a:tc hMerge="1">
                  <a:txBody>
                    <a:bodyPr/>
                    <a:lstStyle/>
                    <a:p>
                      <a:endParaRPr lang="en-US"/>
                    </a:p>
                  </a:txBody>
                  <a:tcP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ctr"/>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618996674"/>
                  </a:ext>
                </a:extLst>
              </a:tr>
            </a:tbl>
          </a:graphicData>
        </a:graphic>
      </p:graphicFrame>
    </p:spTree>
    <p:extLst>
      <p:ext uri="{BB962C8B-B14F-4D97-AF65-F5344CB8AC3E}">
        <p14:creationId xmlns:p14="http://schemas.microsoft.com/office/powerpoint/2010/main" val="1405301626"/>
      </p:ext>
    </p:extLst>
  </p:cSld>
  <p:clrMapOvr>
    <a:masterClrMapping/>
  </p:clrMapOvr>
  <p:transition>
    <p:split orient="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2295584602"/>
              </p:ext>
            </p:extLst>
          </p:nvPr>
        </p:nvGraphicFramePr>
        <p:xfrm>
          <a:off x="304798" y="457201"/>
          <a:ext cx="7162803" cy="5501639"/>
        </p:xfrm>
        <a:graphic>
          <a:graphicData uri="http://schemas.openxmlformats.org/drawingml/2006/table">
            <a:tbl>
              <a:tblPr>
                <a:tableStyleId>{5C22544A-7EE6-4342-B048-85BDC9FD1C3A}</a:tableStyleId>
              </a:tblPr>
              <a:tblGrid>
                <a:gridCol w="2667002">
                  <a:extLst>
                    <a:ext uri="{9D8B030D-6E8A-4147-A177-3AD203B41FA5}">
                      <a16:colId xmlns:a16="http://schemas.microsoft.com/office/drawing/2014/main" val="734043746"/>
                    </a:ext>
                  </a:extLst>
                </a:gridCol>
                <a:gridCol w="442278">
                  <a:extLst>
                    <a:ext uri="{9D8B030D-6E8A-4147-A177-3AD203B41FA5}">
                      <a16:colId xmlns:a16="http://schemas.microsoft.com/office/drawing/2014/main" val="951189272"/>
                    </a:ext>
                  </a:extLst>
                </a:gridCol>
                <a:gridCol w="758554">
                  <a:extLst>
                    <a:ext uri="{9D8B030D-6E8A-4147-A177-3AD203B41FA5}">
                      <a16:colId xmlns:a16="http://schemas.microsoft.com/office/drawing/2014/main" val="1931471062"/>
                    </a:ext>
                  </a:extLst>
                </a:gridCol>
                <a:gridCol w="758554">
                  <a:extLst>
                    <a:ext uri="{9D8B030D-6E8A-4147-A177-3AD203B41FA5}">
                      <a16:colId xmlns:a16="http://schemas.microsoft.com/office/drawing/2014/main" val="1966000856"/>
                    </a:ext>
                  </a:extLst>
                </a:gridCol>
                <a:gridCol w="1422289">
                  <a:extLst>
                    <a:ext uri="{9D8B030D-6E8A-4147-A177-3AD203B41FA5}">
                      <a16:colId xmlns:a16="http://schemas.microsoft.com/office/drawing/2014/main" val="710232782"/>
                    </a:ext>
                  </a:extLst>
                </a:gridCol>
                <a:gridCol w="355572">
                  <a:extLst>
                    <a:ext uri="{9D8B030D-6E8A-4147-A177-3AD203B41FA5}">
                      <a16:colId xmlns:a16="http://schemas.microsoft.com/office/drawing/2014/main" val="4070372129"/>
                    </a:ext>
                  </a:extLst>
                </a:gridCol>
                <a:gridCol w="758554">
                  <a:extLst>
                    <a:ext uri="{9D8B030D-6E8A-4147-A177-3AD203B41FA5}">
                      <a16:colId xmlns:a16="http://schemas.microsoft.com/office/drawing/2014/main" val="1830479189"/>
                    </a:ext>
                  </a:extLst>
                </a:gridCol>
              </a:tblGrid>
              <a:tr h="227654">
                <a:tc gridSpan="7">
                  <a:txBody>
                    <a:bodyPr/>
                    <a:lstStyle/>
                    <a:p>
                      <a:pPr algn="l" fontAlgn="ctr"/>
                      <a:r>
                        <a:rPr lang="en-US" sz="1400" u="none" strike="noStrike" dirty="0">
                          <a:effectLst/>
                        </a:rPr>
                        <a:t>B. Project Design</a:t>
                      </a:r>
                      <a:endParaRPr lang="en-US" sz="1400" b="1" i="1" u="none" strike="noStrike" dirty="0">
                        <a:solidFill>
                          <a:srgbClr val="000000"/>
                        </a:solidFill>
                        <a:effectLst/>
                        <a:latin typeface="Calibri" panose="020F0502020204030204" pitchFamily="34" charset="0"/>
                      </a:endParaRPr>
                    </a:p>
                  </a:txBody>
                  <a:tcPr marL="7620" marR="7620" marT="762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80592778"/>
                  </a:ext>
                </a:extLst>
              </a:tr>
              <a:tr h="1365924">
                <a:tc>
                  <a:txBody>
                    <a:bodyPr/>
                    <a:lstStyle/>
                    <a:p>
                      <a:pPr algn="l" fontAlgn="ctr"/>
                      <a:r>
                        <a:rPr lang="en-US" sz="1400" u="none" strike="noStrike" dirty="0">
                          <a:effectLst/>
                        </a:rPr>
                        <a:t>3. Does the project have clearly stated gender equality goals, objectives, outcomes </a:t>
                      </a:r>
                      <a:r>
                        <a:rPr lang="en-US" sz="1400" u="none" strike="noStrike">
                          <a:effectLst/>
                        </a:rPr>
                        <a:t>or outputs</a:t>
                      </a:r>
                      <a:r>
                        <a:rPr lang="en-US" sz="1400" u="none" strike="noStrike" dirty="0">
                          <a:effectLst/>
                        </a:rPr>
                        <a:t>?  (possible scores: 0, 1.0, 2.0)</a:t>
                      </a:r>
                      <a:endParaRPr lang="en-US" sz="14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ct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475788961"/>
                  </a:ext>
                </a:extLst>
              </a:tr>
              <a:tr h="1052900">
                <a:tc>
                  <a:txBody>
                    <a:bodyPr/>
                    <a:lstStyle/>
                    <a:p>
                      <a:pPr algn="l" fontAlgn="ctr"/>
                      <a:r>
                        <a:rPr lang="en-US" sz="1400" u="none" strike="noStrike" dirty="0">
                          <a:effectLst/>
                        </a:rPr>
                        <a:t>4. Are women and girl children among the direct or indirect beneficiaries? (possible scores: 0, 1.0, 2.0)</a:t>
                      </a:r>
                      <a:endParaRPr lang="en-US" sz="14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ct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386566470"/>
                  </a:ext>
                </a:extLst>
              </a:tr>
              <a:tr h="1261583">
                <a:tc>
                  <a:txBody>
                    <a:bodyPr/>
                    <a:lstStyle/>
                    <a:p>
                      <a:pPr algn="l" fontAlgn="ctr"/>
                      <a:r>
                        <a:rPr lang="en-US" sz="1400" u="none" strike="noStrike" dirty="0">
                          <a:effectLst/>
                        </a:rPr>
                        <a:t>5. Has the project considered its long-term impact on women's socioeconomic status and empowerment? (possible scores: 0, 1.0, 2.0)</a:t>
                      </a:r>
                      <a:endParaRPr lang="en-US" sz="14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ct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426899260"/>
                  </a:ext>
                </a:extLst>
              </a:tr>
              <a:tr h="1593578">
                <a:tc>
                  <a:txBody>
                    <a:bodyPr/>
                    <a:lstStyle/>
                    <a:p>
                      <a:pPr algn="l" fontAlgn="ctr"/>
                      <a:r>
                        <a:rPr lang="en-US" sz="1400" u="none" strike="noStrike" dirty="0">
                          <a:effectLst/>
                        </a:rPr>
                        <a:t>6. Does the project include gender equality targets and indicators to measure gender equality outputs and outcomes? (possible scores: 0, 1.0, 2.0)</a:t>
                      </a:r>
                      <a:endParaRPr lang="en-US" sz="14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ctr"/>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14477974"/>
                  </a:ext>
                </a:extLst>
              </a:tr>
            </a:tbl>
          </a:graphicData>
        </a:graphic>
      </p:graphicFrame>
    </p:spTree>
    <p:extLst>
      <p:ext uri="{BB962C8B-B14F-4D97-AF65-F5344CB8AC3E}">
        <p14:creationId xmlns:p14="http://schemas.microsoft.com/office/powerpoint/2010/main" val="3813696209"/>
      </p:ext>
    </p:extLst>
  </p:cSld>
  <p:clrMapOvr>
    <a:masterClrMapping/>
  </p:clrMapOvr>
  <p:transition>
    <p:split orient="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570266039"/>
              </p:ext>
            </p:extLst>
          </p:nvPr>
        </p:nvGraphicFramePr>
        <p:xfrm>
          <a:off x="221064" y="457200"/>
          <a:ext cx="7036985" cy="5638801"/>
        </p:xfrm>
        <a:graphic>
          <a:graphicData uri="http://schemas.openxmlformats.org/drawingml/2006/table">
            <a:tbl>
              <a:tblPr>
                <a:tableStyleId>{5C22544A-7EE6-4342-B048-85BDC9FD1C3A}</a:tableStyleId>
              </a:tblPr>
              <a:tblGrid>
                <a:gridCol w="2309436">
                  <a:extLst>
                    <a:ext uri="{9D8B030D-6E8A-4147-A177-3AD203B41FA5}">
                      <a16:colId xmlns:a16="http://schemas.microsoft.com/office/drawing/2014/main" val="3317989848"/>
                    </a:ext>
                  </a:extLst>
                </a:gridCol>
                <a:gridCol w="745229">
                  <a:extLst>
                    <a:ext uri="{9D8B030D-6E8A-4147-A177-3AD203B41FA5}">
                      <a16:colId xmlns:a16="http://schemas.microsoft.com/office/drawing/2014/main" val="1772617446"/>
                    </a:ext>
                  </a:extLst>
                </a:gridCol>
                <a:gridCol w="745229">
                  <a:extLst>
                    <a:ext uri="{9D8B030D-6E8A-4147-A177-3AD203B41FA5}">
                      <a16:colId xmlns:a16="http://schemas.microsoft.com/office/drawing/2014/main" val="1580807483"/>
                    </a:ext>
                  </a:extLst>
                </a:gridCol>
                <a:gridCol w="745229">
                  <a:extLst>
                    <a:ext uri="{9D8B030D-6E8A-4147-A177-3AD203B41FA5}">
                      <a16:colId xmlns:a16="http://schemas.microsoft.com/office/drawing/2014/main" val="2047105712"/>
                    </a:ext>
                  </a:extLst>
                </a:gridCol>
                <a:gridCol w="1397306">
                  <a:extLst>
                    <a:ext uri="{9D8B030D-6E8A-4147-A177-3AD203B41FA5}">
                      <a16:colId xmlns:a16="http://schemas.microsoft.com/office/drawing/2014/main" val="3523112190"/>
                    </a:ext>
                  </a:extLst>
                </a:gridCol>
                <a:gridCol w="349327">
                  <a:extLst>
                    <a:ext uri="{9D8B030D-6E8A-4147-A177-3AD203B41FA5}">
                      <a16:colId xmlns:a16="http://schemas.microsoft.com/office/drawing/2014/main" val="3632235159"/>
                    </a:ext>
                  </a:extLst>
                </a:gridCol>
                <a:gridCol w="745229">
                  <a:extLst>
                    <a:ext uri="{9D8B030D-6E8A-4147-A177-3AD203B41FA5}">
                      <a16:colId xmlns:a16="http://schemas.microsoft.com/office/drawing/2014/main" val="2833145174"/>
                    </a:ext>
                  </a:extLst>
                </a:gridCol>
              </a:tblGrid>
              <a:tr h="288553">
                <a:tc gridSpan="7">
                  <a:txBody>
                    <a:bodyPr/>
                    <a:lstStyle/>
                    <a:p>
                      <a:pPr algn="l" fontAlgn="ctr"/>
                      <a:r>
                        <a:rPr lang="en-US" sz="1400" u="none" strike="noStrike" dirty="0">
                          <a:effectLst/>
                        </a:rPr>
                        <a:t>C. Resources</a:t>
                      </a:r>
                      <a:endParaRPr lang="en-US" sz="1400" b="1" i="1" u="none" strike="noStrike" dirty="0">
                        <a:solidFill>
                          <a:srgbClr val="000000"/>
                        </a:solidFill>
                        <a:effectLst/>
                        <a:latin typeface="Calibri" panose="020F0502020204030204" pitchFamily="34" charset="0"/>
                      </a:endParaRPr>
                    </a:p>
                  </a:txBody>
                  <a:tcPr marL="7620" marR="7620" marT="762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73353065"/>
                  </a:ext>
                </a:extLst>
              </a:tr>
              <a:tr h="1599063">
                <a:tc>
                  <a:txBody>
                    <a:bodyPr/>
                    <a:lstStyle/>
                    <a:p>
                      <a:pPr algn="l" fontAlgn="ctr"/>
                      <a:r>
                        <a:rPr lang="en-US" sz="1400" u="none" strike="noStrike" dirty="0">
                          <a:effectLst/>
                        </a:rPr>
                        <a:t>7. Is the project's budget allotment sufficient in promoting gender equality promotion or integration? (possible scores: 0, 1.0, 2.0)</a:t>
                      </a:r>
                      <a:endParaRPr lang="en-US" sz="14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969195892"/>
                  </a:ext>
                </a:extLst>
              </a:tr>
              <a:tr h="3751185">
                <a:tc>
                  <a:txBody>
                    <a:bodyPr/>
                    <a:lstStyle/>
                    <a:p>
                      <a:pPr algn="l" fontAlgn="ctr"/>
                      <a:r>
                        <a:rPr lang="en-US" sz="1400" u="none" strike="noStrike" dirty="0">
                          <a:effectLst/>
                        </a:rPr>
                        <a:t>8. Does the project have the expertise in promoting gender equality and women's empowerment? OR, does the project commit itself to investing project staff time to building capacities within the project to integrate GAD or promote gender equality? (possible scores: 0, 1.0, 2.0)</a:t>
                      </a:r>
                      <a:endParaRPr lang="en-US" sz="14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953818374"/>
                  </a:ext>
                </a:extLst>
              </a:tr>
            </a:tbl>
          </a:graphicData>
        </a:graphic>
      </p:graphicFrame>
    </p:spTree>
    <p:extLst>
      <p:ext uri="{BB962C8B-B14F-4D97-AF65-F5344CB8AC3E}">
        <p14:creationId xmlns:p14="http://schemas.microsoft.com/office/powerpoint/2010/main" val="2123787430"/>
      </p:ext>
    </p:extLst>
  </p:cSld>
  <p:clrMapOvr>
    <a:masterClrMapping/>
  </p:clrMapOvr>
  <p:transition>
    <p:split orient="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731441176"/>
              </p:ext>
            </p:extLst>
          </p:nvPr>
        </p:nvGraphicFramePr>
        <p:xfrm>
          <a:off x="221066" y="533400"/>
          <a:ext cx="7398933" cy="5486400"/>
        </p:xfrm>
        <a:graphic>
          <a:graphicData uri="http://schemas.openxmlformats.org/drawingml/2006/table">
            <a:tbl>
              <a:tblPr>
                <a:tableStyleId>{5C22544A-7EE6-4342-B048-85BDC9FD1C3A}</a:tableStyleId>
              </a:tblPr>
              <a:tblGrid>
                <a:gridCol w="2428222">
                  <a:extLst>
                    <a:ext uri="{9D8B030D-6E8A-4147-A177-3AD203B41FA5}">
                      <a16:colId xmlns:a16="http://schemas.microsoft.com/office/drawing/2014/main" val="3938386174"/>
                    </a:ext>
                  </a:extLst>
                </a:gridCol>
                <a:gridCol w="783560">
                  <a:extLst>
                    <a:ext uri="{9D8B030D-6E8A-4147-A177-3AD203B41FA5}">
                      <a16:colId xmlns:a16="http://schemas.microsoft.com/office/drawing/2014/main" val="2402236596"/>
                    </a:ext>
                  </a:extLst>
                </a:gridCol>
                <a:gridCol w="783560">
                  <a:extLst>
                    <a:ext uri="{9D8B030D-6E8A-4147-A177-3AD203B41FA5}">
                      <a16:colId xmlns:a16="http://schemas.microsoft.com/office/drawing/2014/main" val="1707087887"/>
                    </a:ext>
                  </a:extLst>
                </a:gridCol>
                <a:gridCol w="783560">
                  <a:extLst>
                    <a:ext uri="{9D8B030D-6E8A-4147-A177-3AD203B41FA5}">
                      <a16:colId xmlns:a16="http://schemas.microsoft.com/office/drawing/2014/main" val="18512489"/>
                    </a:ext>
                  </a:extLst>
                </a:gridCol>
                <a:gridCol w="1469177">
                  <a:extLst>
                    <a:ext uri="{9D8B030D-6E8A-4147-A177-3AD203B41FA5}">
                      <a16:colId xmlns:a16="http://schemas.microsoft.com/office/drawing/2014/main" val="3937562860"/>
                    </a:ext>
                  </a:extLst>
                </a:gridCol>
                <a:gridCol w="367294">
                  <a:extLst>
                    <a:ext uri="{9D8B030D-6E8A-4147-A177-3AD203B41FA5}">
                      <a16:colId xmlns:a16="http://schemas.microsoft.com/office/drawing/2014/main" val="33637237"/>
                    </a:ext>
                  </a:extLst>
                </a:gridCol>
                <a:gridCol w="783560">
                  <a:extLst>
                    <a:ext uri="{9D8B030D-6E8A-4147-A177-3AD203B41FA5}">
                      <a16:colId xmlns:a16="http://schemas.microsoft.com/office/drawing/2014/main" val="1825716556"/>
                    </a:ext>
                  </a:extLst>
                </a:gridCol>
              </a:tblGrid>
              <a:tr h="781445">
                <a:tc gridSpan="7">
                  <a:txBody>
                    <a:bodyPr/>
                    <a:lstStyle/>
                    <a:p>
                      <a:pPr algn="l" fontAlgn="ctr"/>
                      <a:r>
                        <a:rPr lang="en-US" sz="1400" u="none" strike="noStrike" dirty="0">
                          <a:effectLst/>
                        </a:rPr>
                        <a:t>D. Relationship with Agency's GAD efforts</a:t>
                      </a:r>
                      <a:endParaRPr lang="en-US" sz="1400" b="1" i="1" u="none" strike="noStrike" dirty="0">
                        <a:solidFill>
                          <a:srgbClr val="000000"/>
                        </a:solidFill>
                        <a:effectLst/>
                        <a:latin typeface="Calibri" panose="020F0502020204030204" pitchFamily="34" charset="0"/>
                      </a:endParaRPr>
                    </a:p>
                  </a:txBody>
                  <a:tcPr marL="7620" marR="7620" marT="762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94316776"/>
                  </a:ext>
                </a:extLst>
              </a:tr>
              <a:tr h="2165256">
                <a:tc>
                  <a:txBody>
                    <a:bodyPr/>
                    <a:lstStyle/>
                    <a:p>
                      <a:pPr algn="l" fontAlgn="ctr"/>
                      <a:r>
                        <a:rPr lang="en-US" sz="1400" u="none" strike="noStrike" dirty="0">
                          <a:effectLst/>
                        </a:rPr>
                        <a:t>9. Will the project build on or strengthen the Agency's commitment to the empowerment of women?  (possible scores: 0, 1.0, 2.0)</a:t>
                      </a:r>
                      <a:endParaRPr lang="en-US" sz="14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92372836"/>
                  </a:ext>
                </a:extLst>
              </a:tr>
              <a:tr h="1807093">
                <a:tc>
                  <a:txBody>
                    <a:bodyPr/>
                    <a:lstStyle/>
                    <a:p>
                      <a:pPr algn="l" fontAlgn="ctr"/>
                      <a:r>
                        <a:rPr lang="en-US" sz="1400" u="none" strike="noStrike" dirty="0">
                          <a:effectLst/>
                        </a:rPr>
                        <a:t>10. Will the project build on the initiatives or actions of other organizations in the area? (possible scores: 0, 1.0, 2.0)</a:t>
                      </a:r>
                      <a:endParaRPr lang="en-US" sz="14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349155214"/>
                  </a:ext>
                </a:extLst>
              </a:tr>
              <a:tr h="732606">
                <a:tc>
                  <a:txBody>
                    <a:bodyPr/>
                    <a:lstStyle/>
                    <a:p>
                      <a:pPr algn="l" fontAlgn="ctr"/>
                      <a:r>
                        <a:rPr lang="en-US" sz="1400" u="none" strike="noStrike" dirty="0">
                          <a:effectLst/>
                        </a:rPr>
                        <a:t>TOTAL GAD SCORE </a:t>
                      </a:r>
                      <a:endParaRPr lang="en-US" sz="1400" b="1" i="0" u="none" strike="noStrike" dirty="0">
                        <a:solidFill>
                          <a:srgbClr val="000000"/>
                        </a:solidFill>
                        <a:effectLst/>
                        <a:latin typeface="Calibri" panose="020F0502020204030204" pitchFamily="34" charset="0"/>
                      </a:endParaRPr>
                    </a:p>
                  </a:txBody>
                  <a:tcPr marL="7620" marR="7620" marT="7620" marB="0" anchor="ctr"/>
                </a:tc>
                <a:tc gridSpan="3">
                  <a:txBody>
                    <a:bodyPr/>
                    <a:lstStyle/>
                    <a:p>
                      <a:pPr algn="ctr"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tc>
                <a:tc hMerge="1">
                  <a:txBody>
                    <a:bodyPr/>
                    <a:lstStyle/>
                    <a:p>
                      <a:endParaRPr lang="en-US"/>
                    </a:p>
                  </a:txBody>
                  <a:tcPr/>
                </a:tc>
                <a:tc hMerge="1">
                  <a:txBody>
                    <a:bodyPr/>
                    <a:lstStyle/>
                    <a:p>
                      <a:endParaRPr lang="en-US"/>
                    </a:p>
                  </a:txBody>
                  <a:tcP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028602233"/>
                  </a:ext>
                </a:extLst>
              </a:tr>
            </a:tbl>
          </a:graphicData>
        </a:graphic>
      </p:graphicFrame>
    </p:spTree>
    <p:extLst>
      <p:ext uri="{BB962C8B-B14F-4D97-AF65-F5344CB8AC3E}">
        <p14:creationId xmlns:p14="http://schemas.microsoft.com/office/powerpoint/2010/main" val="2203777274"/>
      </p:ext>
    </p:extLst>
  </p:cSld>
  <p:clrMapOvr>
    <a:masterClrMapping/>
  </p:clrMapOvr>
  <p:transition>
    <p:split orient="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3573940121"/>
              </p:ext>
            </p:extLst>
          </p:nvPr>
        </p:nvGraphicFramePr>
        <p:xfrm>
          <a:off x="221065" y="685801"/>
          <a:ext cx="7398934" cy="5334000"/>
        </p:xfrm>
        <a:graphic>
          <a:graphicData uri="http://schemas.openxmlformats.org/drawingml/2006/table">
            <a:tbl>
              <a:tblPr firstRow="1" firstCol="1" bandRow="1">
                <a:tableStyleId>{5C22544A-7EE6-4342-B048-85BDC9FD1C3A}</a:tableStyleId>
              </a:tblPr>
              <a:tblGrid>
                <a:gridCol w="1419678">
                  <a:extLst>
                    <a:ext uri="{9D8B030D-6E8A-4147-A177-3AD203B41FA5}">
                      <a16:colId xmlns:a16="http://schemas.microsoft.com/office/drawing/2014/main" val="3742451231"/>
                    </a:ext>
                  </a:extLst>
                </a:gridCol>
                <a:gridCol w="2277812">
                  <a:extLst>
                    <a:ext uri="{9D8B030D-6E8A-4147-A177-3AD203B41FA5}">
                      <a16:colId xmlns:a16="http://schemas.microsoft.com/office/drawing/2014/main" val="317478629"/>
                    </a:ext>
                  </a:extLst>
                </a:gridCol>
                <a:gridCol w="3701444">
                  <a:extLst>
                    <a:ext uri="{9D8B030D-6E8A-4147-A177-3AD203B41FA5}">
                      <a16:colId xmlns:a16="http://schemas.microsoft.com/office/drawing/2014/main" val="3386362281"/>
                    </a:ext>
                  </a:extLst>
                </a:gridCol>
              </a:tblGrid>
              <a:tr h="914400">
                <a:tc>
                  <a:txBody>
                    <a:bodyPr/>
                    <a:lstStyle/>
                    <a:p>
                      <a:pPr algn="l">
                        <a:spcBef>
                          <a:spcPts val="1200"/>
                        </a:spcBef>
                      </a:pPr>
                      <a:r>
                        <a:rPr lang="en-US" sz="1200" dirty="0">
                          <a:effectLst/>
                        </a:rPr>
                        <a:t>GAD</a:t>
                      </a:r>
                      <a:r>
                        <a:rPr lang="en-US" sz="1200" baseline="0" dirty="0">
                          <a:effectLst/>
                        </a:rPr>
                        <a:t> Attribute </a:t>
                      </a:r>
                      <a:r>
                        <a:rPr lang="en-US" sz="1200" dirty="0">
                          <a:effectLst/>
                        </a:rPr>
                        <a:t> Score</a:t>
                      </a:r>
                      <a:endParaRPr lang="en-US" sz="1100" dirty="0">
                        <a:effectLst/>
                        <a:latin typeface="Calibri" panose="020F0502020204030204" pitchFamily="34" charset="0"/>
                        <a:cs typeface="Times New Roman" panose="02020603050405020304" pitchFamily="18" charset="0"/>
                      </a:endParaRPr>
                    </a:p>
                  </a:txBody>
                  <a:tcPr marL="68580" marR="68580" marT="0" marB="0"/>
                </a:tc>
                <a:tc>
                  <a:txBody>
                    <a:bodyPr/>
                    <a:lstStyle/>
                    <a:p>
                      <a:pPr algn="just">
                        <a:spcBef>
                          <a:spcPts val="1200"/>
                        </a:spcBef>
                      </a:pPr>
                      <a:r>
                        <a:rPr lang="en-US" sz="1200">
                          <a:effectLst/>
                        </a:rPr>
                        <a:t>Description</a:t>
                      </a:r>
                      <a:endParaRPr lang="en-US" sz="1100">
                        <a:effectLst/>
                        <a:latin typeface="Calibri" panose="020F0502020204030204" pitchFamily="34" charset="0"/>
                        <a:cs typeface="Times New Roman" panose="02020603050405020304" pitchFamily="18" charset="0"/>
                      </a:endParaRPr>
                    </a:p>
                  </a:txBody>
                  <a:tcPr marL="68580" marR="68580" marT="0" marB="0"/>
                </a:tc>
                <a:tc>
                  <a:txBody>
                    <a:bodyPr/>
                    <a:lstStyle/>
                    <a:p>
                      <a:pPr algn="just">
                        <a:spcBef>
                          <a:spcPts val="1200"/>
                        </a:spcBef>
                      </a:pPr>
                      <a:r>
                        <a:rPr lang="en-US" sz="1200">
                          <a:effectLst/>
                        </a:rPr>
                        <a:t>Corresponding Budget for the year of the program that may be attributed to the GAD Budget</a:t>
                      </a:r>
                      <a:endParaRPr lang="en-US" sz="1100">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99475974"/>
                  </a:ext>
                </a:extLst>
              </a:tr>
              <a:tr h="812800">
                <a:tc>
                  <a:txBody>
                    <a:bodyPr/>
                    <a:lstStyle/>
                    <a:p>
                      <a:pPr algn="just">
                        <a:spcBef>
                          <a:spcPts val="1200"/>
                        </a:spcBef>
                      </a:pPr>
                      <a:r>
                        <a:rPr lang="en-US" sz="1100">
                          <a:effectLst/>
                        </a:rPr>
                        <a:t>Below 4.0</a:t>
                      </a:r>
                      <a:endParaRPr lang="en-US" sz="1100">
                        <a:effectLst/>
                        <a:latin typeface="Calibri" panose="020F0502020204030204" pitchFamily="34" charset="0"/>
                        <a:cs typeface="Times New Roman" panose="02020603050405020304" pitchFamily="18" charset="0"/>
                      </a:endParaRPr>
                    </a:p>
                  </a:txBody>
                  <a:tcPr marL="68580" marR="68580" marT="0" marB="0"/>
                </a:tc>
                <a:tc>
                  <a:txBody>
                    <a:bodyPr/>
                    <a:lstStyle/>
                    <a:p>
                      <a:pPr algn="just">
                        <a:spcBef>
                          <a:spcPts val="1200"/>
                        </a:spcBef>
                      </a:pPr>
                      <a:r>
                        <a:rPr lang="en-US" sz="1100">
                          <a:effectLst/>
                        </a:rPr>
                        <a:t> </a:t>
                      </a:r>
                    </a:p>
                    <a:p>
                      <a:pPr algn="just">
                        <a:spcBef>
                          <a:spcPts val="1200"/>
                        </a:spcBef>
                      </a:pPr>
                      <a:r>
                        <a:rPr lang="en-US" sz="1100">
                          <a:effectLst/>
                        </a:rPr>
                        <a:t>GAD is invisible</a:t>
                      </a:r>
                      <a:endParaRPr lang="en-US" sz="1100">
                        <a:effectLst/>
                        <a:latin typeface="Calibri" panose="020F0502020204030204" pitchFamily="34" charset="0"/>
                        <a:cs typeface="Times New Roman" panose="02020603050405020304" pitchFamily="18" charset="0"/>
                      </a:endParaRPr>
                    </a:p>
                  </a:txBody>
                  <a:tcPr marL="68580" marR="68580" marT="0" marB="0"/>
                </a:tc>
                <a:tc>
                  <a:txBody>
                    <a:bodyPr/>
                    <a:lstStyle/>
                    <a:p>
                      <a:pPr algn="just">
                        <a:spcBef>
                          <a:spcPts val="1200"/>
                        </a:spcBef>
                      </a:pPr>
                      <a:r>
                        <a:rPr lang="en-US" sz="1100">
                          <a:effectLst/>
                        </a:rPr>
                        <a:t>0% or no amount of the program’s budget may be attributed to the GAD Budget</a:t>
                      </a:r>
                      <a:endParaRPr lang="en-US" sz="1100">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0531130"/>
                  </a:ext>
                </a:extLst>
              </a:tr>
              <a:tr h="1092200">
                <a:tc>
                  <a:txBody>
                    <a:bodyPr/>
                    <a:lstStyle/>
                    <a:p>
                      <a:pPr algn="just">
                        <a:spcBef>
                          <a:spcPts val="1200"/>
                        </a:spcBef>
                      </a:pPr>
                      <a:r>
                        <a:rPr lang="en-US" sz="1100">
                          <a:effectLst/>
                        </a:rPr>
                        <a:t>4.0 – 7.9</a:t>
                      </a:r>
                      <a:endParaRPr lang="en-US" sz="1100">
                        <a:effectLst/>
                        <a:latin typeface="Calibri" panose="020F0502020204030204" pitchFamily="34" charset="0"/>
                        <a:cs typeface="Times New Roman" panose="02020603050405020304" pitchFamily="18" charset="0"/>
                      </a:endParaRPr>
                    </a:p>
                  </a:txBody>
                  <a:tcPr marL="68580" marR="68580" marT="0" marB="0"/>
                </a:tc>
                <a:tc>
                  <a:txBody>
                    <a:bodyPr/>
                    <a:lstStyle/>
                    <a:p>
                      <a:pPr algn="just">
                        <a:spcBef>
                          <a:spcPts val="1200"/>
                        </a:spcBef>
                      </a:pPr>
                      <a:r>
                        <a:rPr lang="en-US" sz="1100" dirty="0">
                          <a:effectLst/>
                        </a:rPr>
                        <a:t> </a:t>
                      </a:r>
                    </a:p>
                    <a:p>
                      <a:pPr algn="just">
                        <a:spcBef>
                          <a:spcPts val="1200"/>
                        </a:spcBef>
                      </a:pPr>
                      <a:r>
                        <a:rPr lang="en-US" sz="1100" dirty="0">
                          <a:effectLst/>
                        </a:rPr>
                        <a:t>Promising GAD prospects (conditional pass)</a:t>
                      </a:r>
                      <a:endParaRPr lang="en-US" sz="1100" dirty="0">
                        <a:effectLst/>
                        <a:latin typeface="Calibri" panose="020F0502020204030204" pitchFamily="34" charset="0"/>
                        <a:cs typeface="Times New Roman" panose="02020603050405020304" pitchFamily="18" charset="0"/>
                      </a:endParaRPr>
                    </a:p>
                  </a:txBody>
                  <a:tcPr marL="68580" marR="68580" marT="0" marB="0"/>
                </a:tc>
                <a:tc>
                  <a:txBody>
                    <a:bodyPr/>
                    <a:lstStyle/>
                    <a:p>
                      <a:pPr algn="just">
                        <a:spcBef>
                          <a:spcPts val="1200"/>
                        </a:spcBef>
                      </a:pPr>
                      <a:r>
                        <a:rPr lang="en-US" sz="1100">
                          <a:effectLst/>
                        </a:rPr>
                        <a:t>25% of the budget for the year of the program’s budget may be attributed to the GAD Budget</a:t>
                      </a:r>
                      <a:endParaRPr lang="en-US" sz="1100">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67714611"/>
                  </a:ext>
                </a:extLst>
              </a:tr>
              <a:tr h="838200">
                <a:tc>
                  <a:txBody>
                    <a:bodyPr/>
                    <a:lstStyle/>
                    <a:p>
                      <a:pPr algn="just">
                        <a:spcBef>
                          <a:spcPts val="1200"/>
                        </a:spcBef>
                      </a:pPr>
                      <a:r>
                        <a:rPr lang="en-US" sz="1100">
                          <a:effectLst/>
                        </a:rPr>
                        <a:t>8.0 – 14.9</a:t>
                      </a:r>
                      <a:endParaRPr lang="en-US" sz="1100">
                        <a:effectLst/>
                        <a:latin typeface="Calibri" panose="020F0502020204030204" pitchFamily="34" charset="0"/>
                        <a:cs typeface="Times New Roman" panose="02020603050405020304" pitchFamily="18" charset="0"/>
                      </a:endParaRPr>
                    </a:p>
                  </a:txBody>
                  <a:tcPr marL="68580" marR="68580" marT="0" marB="0"/>
                </a:tc>
                <a:tc>
                  <a:txBody>
                    <a:bodyPr/>
                    <a:lstStyle/>
                    <a:p>
                      <a:pPr algn="just">
                        <a:spcBef>
                          <a:spcPts val="1200"/>
                        </a:spcBef>
                      </a:pPr>
                      <a:r>
                        <a:rPr lang="en-US" sz="1100">
                          <a:effectLst/>
                        </a:rPr>
                        <a:t> </a:t>
                      </a:r>
                    </a:p>
                    <a:p>
                      <a:pPr algn="just">
                        <a:spcBef>
                          <a:spcPts val="1200"/>
                        </a:spcBef>
                      </a:pPr>
                      <a:r>
                        <a:rPr lang="en-US" sz="1100">
                          <a:effectLst/>
                        </a:rPr>
                        <a:t>Gender Sensitive</a:t>
                      </a:r>
                      <a:endParaRPr lang="en-US" sz="1100">
                        <a:effectLst/>
                        <a:latin typeface="Calibri" panose="020F0502020204030204" pitchFamily="34" charset="0"/>
                        <a:cs typeface="Times New Roman" panose="02020603050405020304" pitchFamily="18" charset="0"/>
                      </a:endParaRPr>
                    </a:p>
                  </a:txBody>
                  <a:tcPr marL="68580" marR="68580" marT="0" marB="0"/>
                </a:tc>
                <a:tc>
                  <a:txBody>
                    <a:bodyPr/>
                    <a:lstStyle/>
                    <a:p>
                      <a:pPr algn="just">
                        <a:spcBef>
                          <a:spcPts val="1200"/>
                        </a:spcBef>
                      </a:pPr>
                      <a:r>
                        <a:rPr lang="en-US" sz="1100">
                          <a:effectLst/>
                        </a:rPr>
                        <a:t>50% of the budget for the year of the program’s budget may be attributed to the GAD Budget</a:t>
                      </a:r>
                      <a:endParaRPr lang="en-US" sz="1100">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53224066"/>
                  </a:ext>
                </a:extLst>
              </a:tr>
              <a:tr h="838200">
                <a:tc>
                  <a:txBody>
                    <a:bodyPr/>
                    <a:lstStyle/>
                    <a:p>
                      <a:pPr algn="just">
                        <a:spcBef>
                          <a:spcPts val="1200"/>
                        </a:spcBef>
                      </a:pPr>
                      <a:r>
                        <a:rPr lang="en-US" sz="1100">
                          <a:effectLst/>
                        </a:rPr>
                        <a:t>15.9 – 19.9 </a:t>
                      </a:r>
                      <a:endParaRPr lang="en-US" sz="1100">
                        <a:effectLst/>
                        <a:latin typeface="Calibri" panose="020F0502020204030204" pitchFamily="34" charset="0"/>
                        <a:cs typeface="Times New Roman" panose="02020603050405020304" pitchFamily="18" charset="0"/>
                      </a:endParaRPr>
                    </a:p>
                  </a:txBody>
                  <a:tcPr marL="68580" marR="68580" marT="0" marB="0"/>
                </a:tc>
                <a:tc>
                  <a:txBody>
                    <a:bodyPr/>
                    <a:lstStyle/>
                    <a:p>
                      <a:pPr algn="just">
                        <a:spcBef>
                          <a:spcPts val="1200"/>
                        </a:spcBef>
                      </a:pPr>
                      <a:r>
                        <a:rPr lang="en-US" sz="1100">
                          <a:effectLst/>
                        </a:rPr>
                        <a:t> </a:t>
                      </a:r>
                    </a:p>
                    <a:p>
                      <a:pPr algn="just">
                        <a:spcBef>
                          <a:spcPts val="1200"/>
                        </a:spcBef>
                      </a:pPr>
                      <a:r>
                        <a:rPr lang="en-US" sz="1100">
                          <a:effectLst/>
                        </a:rPr>
                        <a:t>Gender-responsive</a:t>
                      </a:r>
                      <a:endParaRPr lang="en-US" sz="1100">
                        <a:effectLst/>
                        <a:latin typeface="Calibri" panose="020F0502020204030204" pitchFamily="34" charset="0"/>
                        <a:cs typeface="Times New Roman" panose="02020603050405020304" pitchFamily="18" charset="0"/>
                      </a:endParaRPr>
                    </a:p>
                  </a:txBody>
                  <a:tcPr marL="68580" marR="68580" marT="0" marB="0"/>
                </a:tc>
                <a:tc>
                  <a:txBody>
                    <a:bodyPr/>
                    <a:lstStyle/>
                    <a:p>
                      <a:pPr algn="just">
                        <a:spcBef>
                          <a:spcPts val="1200"/>
                        </a:spcBef>
                      </a:pPr>
                      <a:r>
                        <a:rPr lang="en-US" sz="1100">
                          <a:effectLst/>
                        </a:rPr>
                        <a:t>75% of the budget for the year of the program’s budget may be attributed to the GAD Budget</a:t>
                      </a:r>
                      <a:endParaRPr lang="en-US" sz="1100">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30630968"/>
                  </a:ext>
                </a:extLst>
              </a:tr>
              <a:tr h="838200">
                <a:tc>
                  <a:txBody>
                    <a:bodyPr/>
                    <a:lstStyle/>
                    <a:p>
                      <a:pPr algn="just">
                        <a:spcBef>
                          <a:spcPts val="1200"/>
                        </a:spcBef>
                      </a:pPr>
                      <a:r>
                        <a:rPr lang="en-US" sz="1100">
                          <a:effectLst/>
                        </a:rPr>
                        <a:t>20.0</a:t>
                      </a:r>
                      <a:endParaRPr lang="en-US" sz="1100">
                        <a:effectLst/>
                        <a:latin typeface="Calibri" panose="020F0502020204030204" pitchFamily="34" charset="0"/>
                        <a:cs typeface="Times New Roman" panose="02020603050405020304" pitchFamily="18" charset="0"/>
                      </a:endParaRPr>
                    </a:p>
                  </a:txBody>
                  <a:tcPr marL="68580" marR="68580" marT="0" marB="0"/>
                </a:tc>
                <a:tc>
                  <a:txBody>
                    <a:bodyPr/>
                    <a:lstStyle/>
                    <a:p>
                      <a:pPr algn="just">
                        <a:spcBef>
                          <a:spcPts val="1200"/>
                        </a:spcBef>
                      </a:pPr>
                      <a:r>
                        <a:rPr lang="en-US" sz="1100">
                          <a:effectLst/>
                        </a:rPr>
                        <a:t> </a:t>
                      </a:r>
                    </a:p>
                    <a:p>
                      <a:pPr algn="just">
                        <a:spcBef>
                          <a:spcPts val="1200"/>
                        </a:spcBef>
                      </a:pPr>
                      <a:r>
                        <a:rPr lang="en-US" sz="1100">
                          <a:effectLst/>
                        </a:rPr>
                        <a:t>Fully Gender-responsive</a:t>
                      </a:r>
                      <a:endParaRPr lang="en-US" sz="1100">
                        <a:effectLst/>
                        <a:latin typeface="Calibri" panose="020F0502020204030204" pitchFamily="34" charset="0"/>
                        <a:cs typeface="Times New Roman" panose="02020603050405020304" pitchFamily="18" charset="0"/>
                      </a:endParaRPr>
                    </a:p>
                  </a:txBody>
                  <a:tcPr marL="68580" marR="68580" marT="0" marB="0"/>
                </a:tc>
                <a:tc>
                  <a:txBody>
                    <a:bodyPr/>
                    <a:lstStyle/>
                    <a:p>
                      <a:pPr algn="just">
                        <a:spcBef>
                          <a:spcPts val="1200"/>
                        </a:spcBef>
                      </a:pPr>
                      <a:r>
                        <a:rPr lang="en-US" sz="1100" dirty="0">
                          <a:effectLst/>
                        </a:rPr>
                        <a:t>100% of the budget for the year of the program’s budget may be attributed to the GAD Budget</a:t>
                      </a:r>
                      <a:endParaRPr lang="en-US" sz="1100" dirty="0">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30237461"/>
                  </a:ext>
                </a:extLst>
              </a:tr>
            </a:tbl>
          </a:graphicData>
        </a:graphic>
      </p:graphicFrame>
    </p:spTree>
    <p:extLst>
      <p:ext uri="{BB962C8B-B14F-4D97-AF65-F5344CB8AC3E}">
        <p14:creationId xmlns:p14="http://schemas.microsoft.com/office/powerpoint/2010/main" val="2927234453"/>
      </p:ext>
    </p:extLst>
  </p:cSld>
  <p:clrMapOvr>
    <a:masterClrMapping/>
  </p:clrMapOvr>
  <p:transition>
    <p:split orient="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429000"/>
            <a:ext cx="7398936" cy="1153048"/>
          </a:xfrm>
        </p:spPr>
        <p:txBody>
          <a:bodyPr/>
          <a:lstStyle/>
          <a:p>
            <a:pPr lvl="0"/>
            <a:r>
              <a:rPr lang="en-US" sz="1400" u="sng" dirty="0">
                <a:solidFill>
                  <a:schemeClr val="tx1"/>
                </a:solidFill>
                <a:latin typeface="+mn-lt"/>
              </a:rPr>
              <a:t>GAD REVIEW COMMITTEE</a:t>
            </a:r>
            <a:br>
              <a:rPr lang="en-US" sz="1400" dirty="0">
                <a:solidFill>
                  <a:schemeClr val="tx1"/>
                </a:solidFill>
                <a:latin typeface="+mn-lt"/>
              </a:rPr>
            </a:br>
            <a:r>
              <a:rPr lang="en-US" sz="1400" dirty="0">
                <a:solidFill>
                  <a:schemeClr val="tx1"/>
                </a:solidFill>
                <a:latin typeface="+mn-lt"/>
              </a:rPr>
              <a:t> </a:t>
            </a:r>
            <a:br>
              <a:rPr lang="en-US" sz="1400" dirty="0">
                <a:solidFill>
                  <a:schemeClr val="tx1"/>
                </a:solidFill>
                <a:latin typeface="+mn-lt"/>
              </a:rPr>
            </a:br>
            <a:r>
              <a:rPr lang="en-US" sz="1400" dirty="0">
                <a:solidFill>
                  <a:schemeClr val="tx1"/>
                </a:solidFill>
                <a:latin typeface="+mn-lt"/>
              </a:rPr>
              <a:t>The GAD Review Committee shall compose of the following:</a:t>
            </a:r>
            <a:br>
              <a:rPr lang="en-US" sz="1400" dirty="0">
                <a:solidFill>
                  <a:schemeClr val="tx1"/>
                </a:solidFill>
                <a:latin typeface="+mn-lt"/>
              </a:rPr>
            </a:br>
            <a:r>
              <a:rPr lang="en-US" sz="1400" dirty="0">
                <a:solidFill>
                  <a:schemeClr val="tx1"/>
                </a:solidFill>
                <a:latin typeface="+mn-lt"/>
              </a:rPr>
              <a:t> </a:t>
            </a:r>
            <a:br>
              <a:rPr lang="en-US" sz="1400" dirty="0">
                <a:solidFill>
                  <a:schemeClr val="tx1"/>
                </a:solidFill>
                <a:latin typeface="+mn-lt"/>
              </a:rPr>
            </a:br>
            <a:r>
              <a:rPr lang="en-US" sz="1400" dirty="0">
                <a:solidFill>
                  <a:schemeClr val="tx1"/>
                </a:solidFill>
                <a:latin typeface="+mn-lt"/>
              </a:rPr>
              <a:t>Chairperson	: Head, GAD FPS Technical Working Group</a:t>
            </a:r>
            <a:br>
              <a:rPr lang="en-US" sz="1400" dirty="0">
                <a:solidFill>
                  <a:schemeClr val="tx1"/>
                </a:solidFill>
                <a:latin typeface="+mn-lt"/>
              </a:rPr>
            </a:br>
            <a:r>
              <a:rPr lang="en-US" sz="1400" dirty="0">
                <a:solidFill>
                  <a:schemeClr val="tx1"/>
                </a:solidFill>
                <a:latin typeface="+mn-lt"/>
              </a:rPr>
              <a:t>Vice-Chairperson	: planning and development office</a:t>
            </a:r>
            <a:br>
              <a:rPr lang="en-US" sz="1400" dirty="0">
                <a:solidFill>
                  <a:schemeClr val="tx1"/>
                </a:solidFill>
                <a:latin typeface="+mn-lt"/>
              </a:rPr>
            </a:br>
            <a:r>
              <a:rPr lang="en-US" sz="1400" dirty="0">
                <a:solidFill>
                  <a:schemeClr val="tx1"/>
                </a:solidFill>
                <a:latin typeface="+mn-lt"/>
              </a:rPr>
              <a:t> </a:t>
            </a:r>
            <a:br>
              <a:rPr lang="en-US" sz="1400" dirty="0">
                <a:solidFill>
                  <a:schemeClr val="tx1"/>
                </a:solidFill>
                <a:latin typeface="+mn-lt"/>
              </a:rPr>
            </a:br>
            <a:r>
              <a:rPr lang="en-US" sz="1400" dirty="0">
                <a:solidFill>
                  <a:schemeClr val="tx1"/>
                </a:solidFill>
                <a:latin typeface="+mn-lt"/>
              </a:rPr>
              <a:t>Members	 :</a:t>
            </a:r>
            <a:br>
              <a:rPr lang="en-US" sz="1400" dirty="0">
                <a:solidFill>
                  <a:schemeClr val="tx1"/>
                </a:solidFill>
                <a:latin typeface="+mn-lt"/>
              </a:rPr>
            </a:br>
            <a:br>
              <a:rPr lang="en-US" sz="1400" dirty="0">
                <a:solidFill>
                  <a:schemeClr val="tx1"/>
                </a:solidFill>
                <a:latin typeface="+mn-lt"/>
              </a:rPr>
            </a:br>
            <a:r>
              <a:rPr lang="en-US" sz="1400" dirty="0">
                <a:solidFill>
                  <a:schemeClr val="tx1"/>
                </a:solidFill>
                <a:latin typeface="+mn-lt"/>
              </a:rPr>
              <a:t>representative from the Engineering Department</a:t>
            </a:r>
            <a:br>
              <a:rPr lang="en-US" sz="1400" dirty="0">
                <a:solidFill>
                  <a:schemeClr val="tx1"/>
                </a:solidFill>
                <a:latin typeface="+mn-lt"/>
              </a:rPr>
            </a:br>
            <a:r>
              <a:rPr lang="en-US" sz="1400" dirty="0">
                <a:solidFill>
                  <a:schemeClr val="tx1"/>
                </a:solidFill>
                <a:latin typeface="+mn-lt"/>
              </a:rPr>
              <a:t>representative from the Financial Planning and Budget Department</a:t>
            </a:r>
            <a:br>
              <a:rPr lang="en-US" sz="1400" dirty="0">
                <a:solidFill>
                  <a:schemeClr val="tx1"/>
                </a:solidFill>
                <a:latin typeface="+mn-lt"/>
              </a:rPr>
            </a:br>
            <a:r>
              <a:rPr lang="en-US" sz="1400" dirty="0">
                <a:solidFill>
                  <a:schemeClr val="tx1"/>
                </a:solidFill>
                <a:latin typeface="+mn-lt"/>
              </a:rPr>
              <a:t>representative from the Procurement and Property Management Department</a:t>
            </a:r>
            <a:br>
              <a:rPr lang="en-US" sz="1400" dirty="0">
                <a:solidFill>
                  <a:schemeClr val="tx1"/>
                </a:solidFill>
                <a:latin typeface="+mn-lt"/>
              </a:rPr>
            </a:br>
            <a:endParaRPr lang="en-US" sz="1400" dirty="0">
              <a:solidFill>
                <a:schemeClr val="tx1"/>
              </a:solidFill>
              <a:latin typeface="+mn-lt"/>
            </a:endParaRPr>
          </a:p>
        </p:txBody>
      </p:sp>
    </p:spTree>
    <p:extLst>
      <p:ext uri="{BB962C8B-B14F-4D97-AF65-F5344CB8AC3E}">
        <p14:creationId xmlns:p14="http://schemas.microsoft.com/office/powerpoint/2010/main" val="974950377"/>
      </p:ext>
    </p:extLst>
  </p:cSld>
  <p:clrMapOvr>
    <a:masterClrMapping/>
  </p:clrMapOvr>
  <p:transition>
    <p:split orient="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Request and recommendation:</a:t>
            </a:r>
            <a:br>
              <a:rPr lang="en-US" dirty="0"/>
            </a:br>
            <a:br>
              <a:rPr lang="en-US" dirty="0"/>
            </a:br>
            <a:r>
              <a:rPr lang="en-US" dirty="0">
                <a:solidFill>
                  <a:schemeClr val="tx1"/>
                </a:solidFill>
              </a:rPr>
              <a:t>*</a:t>
            </a:r>
            <a:r>
              <a:rPr lang="en-US" dirty="0"/>
              <a:t> </a:t>
            </a:r>
            <a:r>
              <a:rPr lang="en-US" sz="1600" i="1" dirty="0">
                <a:solidFill>
                  <a:schemeClr val="tx1"/>
                </a:solidFill>
              </a:rPr>
              <a:t>to ensure compliance to the requirements of gad. The Gad attribution form will be required attachment to the purchase request (</a:t>
            </a:r>
            <a:r>
              <a:rPr lang="en-US" sz="1600" i="1" dirty="0" err="1">
                <a:solidFill>
                  <a:schemeClr val="tx1"/>
                </a:solidFill>
              </a:rPr>
              <a:t>pr</a:t>
            </a:r>
            <a:r>
              <a:rPr lang="en-US" sz="1600" i="1" dirty="0">
                <a:solidFill>
                  <a:schemeClr val="tx1"/>
                </a:solidFill>
              </a:rPr>
              <a:t>) submitted to the </a:t>
            </a:r>
            <a:r>
              <a:rPr lang="en-US" sz="1600" i="1" dirty="0" err="1">
                <a:solidFill>
                  <a:schemeClr val="tx1"/>
                </a:solidFill>
              </a:rPr>
              <a:t>ppmd</a:t>
            </a:r>
            <a:r>
              <a:rPr lang="en-US" sz="1600" i="1" dirty="0">
                <a:solidFill>
                  <a:schemeClr val="tx1"/>
                </a:solidFill>
              </a:rPr>
              <a:t> and project proposals for approval of the da for </a:t>
            </a:r>
            <a:r>
              <a:rPr lang="en-US" sz="1600" i="1" dirty="0" err="1">
                <a:solidFill>
                  <a:schemeClr val="tx1"/>
                </a:solidFill>
              </a:rPr>
              <a:t>pwtsg</a:t>
            </a:r>
            <a:r>
              <a:rPr lang="en-US" sz="1600" i="1" dirty="0">
                <a:solidFill>
                  <a:schemeClr val="tx1"/>
                </a:solidFill>
              </a:rPr>
              <a:t>, chairman and administrator and board of directors.</a:t>
            </a:r>
          </a:p>
        </p:txBody>
      </p:sp>
    </p:spTree>
    <p:extLst>
      <p:ext uri="{BB962C8B-B14F-4D97-AF65-F5344CB8AC3E}">
        <p14:creationId xmlns:p14="http://schemas.microsoft.com/office/powerpoint/2010/main" val="3215126023"/>
      </p:ext>
    </p:extLst>
  </p:cSld>
  <p:clrMapOvr>
    <a:masterClrMapping/>
  </p:clrMapOvr>
  <p:transition>
    <p:split orient="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Thank you.</a:t>
            </a:r>
          </a:p>
        </p:txBody>
      </p:sp>
    </p:spTree>
    <p:extLst>
      <p:ext uri="{BB962C8B-B14F-4D97-AF65-F5344CB8AC3E}">
        <p14:creationId xmlns:p14="http://schemas.microsoft.com/office/powerpoint/2010/main" val="4233578422"/>
      </p:ext>
    </p:extLst>
  </p:cSld>
  <p:clrMapOvr>
    <a:masterClrMapping/>
  </p:clrMapOvr>
  <p:transition>
    <p:split orient="vert"/>
  </p:transition>
</p:sld>
</file>

<file path=ppt/theme/theme1.xml><?xml version="1.0" encoding="utf-8"?>
<a:theme xmlns:a="http://schemas.openxmlformats.org/drawingml/2006/main" name="1_SBMA Board Presentation">
  <a:themeElements>
    <a:clrScheme name="Philippines">
      <a:dk1>
        <a:srgbClr val="000000"/>
      </a:dk1>
      <a:lt1>
        <a:srgbClr val="FFFFFF"/>
      </a:lt1>
      <a:dk2>
        <a:srgbClr val="D1D1F3"/>
      </a:dk2>
      <a:lt2>
        <a:srgbClr val="D8D8D8"/>
      </a:lt2>
      <a:accent1>
        <a:srgbClr val="0038A8"/>
      </a:accent1>
      <a:accent2>
        <a:srgbClr val="FCD116"/>
      </a:accent2>
      <a:accent3>
        <a:srgbClr val="FFFFFF"/>
      </a:accent3>
      <a:accent4>
        <a:srgbClr val="000000"/>
      </a:accent4>
      <a:accent5>
        <a:srgbClr val="AAADE2"/>
      </a:accent5>
      <a:accent6>
        <a:srgbClr val="E7B900"/>
      </a:accent6>
      <a:hlink>
        <a:srgbClr val="CE1126"/>
      </a:hlink>
      <a:folHlink>
        <a:srgbClr val="A50021"/>
      </a:folHlink>
    </a:clrScheme>
    <a:fontScheme name="Aerial">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1"/>
          </a:solidFill>
          <a:prstDash val="soli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raClrScheme>
      <a:clrScheme name="Philippines 1">
        <a:dk1>
          <a:srgbClr val="000000"/>
        </a:dk1>
        <a:lt1>
          <a:srgbClr val="FFFFFF"/>
        </a:lt1>
        <a:dk2>
          <a:srgbClr val="D1D1F3"/>
        </a:dk2>
        <a:lt2>
          <a:srgbClr val="808080"/>
        </a:lt2>
        <a:accent1>
          <a:srgbClr val="0033CC"/>
        </a:accent1>
        <a:accent2>
          <a:srgbClr val="FFCC00"/>
        </a:accent2>
        <a:accent3>
          <a:srgbClr val="FFFFFF"/>
        </a:accent3>
        <a:accent4>
          <a:srgbClr val="000000"/>
        </a:accent4>
        <a:accent5>
          <a:srgbClr val="AAADE2"/>
        </a:accent5>
        <a:accent6>
          <a:srgbClr val="E7B900"/>
        </a:accent6>
        <a:hlink>
          <a:srgbClr val="FF0000"/>
        </a:hlink>
        <a:folHlink>
          <a:srgbClr val="A5002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SBMA Board Presentation Handouts (2)</Template>
  <TotalTime>7662</TotalTime>
  <Words>1022</Words>
  <Application>Microsoft Office PowerPoint</Application>
  <PresentationFormat>On-screen Show (4:3)</PresentationFormat>
  <Paragraphs>124</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Arial Black</vt:lpstr>
      <vt:lpstr>Calibri</vt:lpstr>
      <vt:lpstr>Impact</vt:lpstr>
      <vt:lpstr>Times New Roman</vt:lpstr>
      <vt:lpstr>Wingdings 2</vt:lpstr>
      <vt:lpstr>1_SBMA Board Presentation</vt:lpstr>
      <vt:lpstr>      </vt:lpstr>
      <vt:lpstr>Background  * In mid-2003, NEDA and the Official Development Assistance Gender and Development Network (ODA-GAD Network) agreed to harmonize GAD requirements after reviewing the existing checklist for project development, implementation, and monitoring and evaluation (M&amp;E). This initiative aimed to produce a common set of guidelines for the Philippine government agencies and donors while allowing variations in priorities among them.    </vt:lpstr>
      <vt:lpstr>* COA Audit Observation Memorandum states that management need to consider GAD-related expenditure to attribute major project/program to GAD budget, the provision of the 5% threshold for gad budget must be attained. </vt:lpstr>
      <vt:lpstr>OBJECTIVES AND CONTEXT     1. Provide the Engineering Department, Maintenance and Transportation Department, Seaport Department, Airport Department and other departments responsible for the implementation of infrastructure projects of the Agency with a common set of analytical concepts and tools for integrating gender concerns into development programs and projects; and  2. Help achieve gender equality in, and empower women through, projects and programs.   </vt:lpstr>
      <vt:lpstr>Principles      1. Equality between genders is key to gender rights;   2. Participation in development is crucial to the empowerment of all genders;   3. Gender equality means promoting the equal participation of women and men as agents of economic, social, and political change; and   4. Achieving equality between women and men may involve the introduction of specific measures designed to eliminate prevailing gender inequalities and inequities. </vt:lpstr>
      <vt:lpstr>Users   * Engineering Department  * Maintenance and Transportation Department   * Seaport Department  * Airport Department   * other departments evaluate or assess projects for funding. </vt:lpstr>
      <vt:lpstr>PowerPoint Presentation</vt:lpstr>
      <vt:lpstr>PowerPoint Presentation</vt:lpstr>
      <vt:lpstr>PowerPoint Presentation</vt:lpstr>
      <vt:lpstr>PowerPoint Presentation</vt:lpstr>
      <vt:lpstr>PowerPoint Presentation</vt:lpstr>
      <vt:lpstr>GAD REVIEW COMMITTEE   The GAD Review Committee shall compose of the following:   Chairperson : Head, GAD FPS Technical Working Group Vice-Chairperson : planning and development office   Members  :  representative from the Engineering Department representative from the Financial Planning and Budget Department representative from the Procurement and Property Management Department </vt:lpstr>
      <vt:lpstr>Request and recommendation:  * to ensure compliance to the requirements of gad. The Gad attribution form will be required attachment to the purchase request (pr) submitted to the ppmd and project proposals for approval of the da for pwtsg, chairman and administrator and board of directors.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SBMA</dc:creator>
  <cp:keywords>Board;corporate;sbma;economy</cp:keywords>
  <cp:lastModifiedBy>Aileen Dine Q. Flores</cp:lastModifiedBy>
  <cp:revision>103</cp:revision>
  <cp:lastPrinted>2021-02-19T05:37:05Z</cp:lastPrinted>
  <dcterms:created xsi:type="dcterms:W3CDTF">2017-04-25T00:58:30Z</dcterms:created>
  <dcterms:modified xsi:type="dcterms:W3CDTF">2022-02-23T07:23:20Z</dcterms:modified>
</cp:coreProperties>
</file>